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34"/>
  </p:notesMasterIdLst>
  <p:handoutMasterIdLst>
    <p:handoutMasterId r:id="rId35"/>
  </p:handoutMasterIdLst>
  <p:sldIdLst>
    <p:sldId id="347" r:id="rId6"/>
    <p:sldId id="293" r:id="rId7"/>
    <p:sldId id="295" r:id="rId8"/>
    <p:sldId id="262" r:id="rId9"/>
    <p:sldId id="355" r:id="rId10"/>
    <p:sldId id="356" r:id="rId11"/>
    <p:sldId id="354" r:id="rId12"/>
    <p:sldId id="358" r:id="rId13"/>
    <p:sldId id="365" r:id="rId14"/>
    <p:sldId id="366" r:id="rId15"/>
    <p:sldId id="359" r:id="rId16"/>
    <p:sldId id="357" r:id="rId17"/>
    <p:sldId id="361" r:id="rId18"/>
    <p:sldId id="300" r:id="rId19"/>
    <p:sldId id="362" r:id="rId20"/>
    <p:sldId id="363" r:id="rId21"/>
    <p:sldId id="364" r:id="rId22"/>
    <p:sldId id="342" r:id="rId23"/>
    <p:sldId id="343" r:id="rId24"/>
    <p:sldId id="331" r:id="rId25"/>
    <p:sldId id="367" r:id="rId26"/>
    <p:sldId id="368" r:id="rId27"/>
    <p:sldId id="369" r:id="rId28"/>
    <p:sldId id="340" r:id="rId29"/>
    <p:sldId id="349" r:id="rId30"/>
    <p:sldId id="350" r:id="rId31"/>
    <p:sldId id="351" r:id="rId32"/>
    <p:sldId id="346" r:id="rId33"/>
  </p:sldIdLst>
  <p:sldSz cx="12188825" cy="6858000"/>
  <p:notesSz cx="6858000" cy="9296400"/>
  <p:embeddedFontLst>
    <p:embeddedFont>
      <p:font typeface="Segoe UI Light" pitchFamily="34" charset="0"/>
      <p:regular r:id="rId36"/>
    </p:embeddedFont>
    <p:embeddedFont>
      <p:font typeface="Segoe UI" pitchFamily="34" charset="0"/>
      <p:regular r:id="rId37"/>
      <p:bold r:id="rId38"/>
      <p:italic r:id="rId39"/>
      <p:boldItalic r:id="rId40"/>
    </p:embeddedFont>
    <p:embeddedFont>
      <p:font typeface="Consolas" pitchFamily="49" charset="0"/>
      <p:regular r:id="rId41"/>
      <p:bold r:id="rId42"/>
      <p:italic r:id="rId43"/>
      <p:boldItalic r:id="rId44"/>
    </p:embeddedFont>
    <p:embeddedFont>
      <p:font typeface="Segoe Light" pitchFamily="34" charset="0"/>
      <p:regular r:id="rId45"/>
      <p:italic r:id="rId46"/>
    </p:embeddedFont>
    <p:embeddedFont>
      <p:font typeface="Calibri" pitchFamily="34" charset="0"/>
      <p:regular r:id="rId47"/>
      <p:bold r:id="rId48"/>
      <p:italic r:id="rId49"/>
      <p:boldItalic r:id="rId50"/>
    </p:embeddedFont>
  </p:embeddedFontLst>
  <p:custDataLst>
    <p:tags r:id="rId51"/>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1" autoAdjust="0"/>
    <p:restoredTop sz="89076" autoAdjust="0"/>
  </p:normalViewPr>
  <p:slideViewPr>
    <p:cSldViewPr snapToGrid="0" snapToObjects="1">
      <p:cViewPr varScale="1">
        <p:scale>
          <a:sx n="92" d="100"/>
          <a:sy n="92" d="100"/>
        </p:scale>
        <p:origin x="-666" y="-120"/>
      </p:cViewPr>
      <p:guideLst>
        <p:guide orient="horz" pos="712"/>
        <p:guide orient="horz" pos="3937"/>
        <p:guide orient="horz" pos="1328"/>
        <p:guide pos="326"/>
        <p:guide pos="735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3.xml"/><Relationship Id="rId51" Type="http://schemas.openxmlformats.org/officeDocument/2006/relationships/tags" Target="tags/tag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4/24/2012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4/24/2012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only use this slide</a:t>
            </a:r>
            <a:r>
              <a:rPr lang="en-US" baseline="0" dirty="0" smtClean="0"/>
              <a:t> if you are using ASP.NET MVC 3</a:t>
            </a:r>
            <a:endParaRPr lang="en-US" dirty="0" smtClean="0"/>
          </a:p>
          <a:p>
            <a:endParaRPr lang="en-US" dirty="0" smtClean="0"/>
          </a:p>
          <a:p>
            <a:r>
              <a:rPr lang="en-US" dirty="0" smtClean="0"/>
              <a:t>With ASP.NET MVC 3</a:t>
            </a:r>
            <a:r>
              <a:rPr lang="en-US" baseline="0" dirty="0" smtClean="0"/>
              <a:t> we’ve added a new view engine which uses a new lightweight syntax called Razor.  Razor is designed to make it easier and faster to write code and allows you to mix markup and code for more understandable views.  </a:t>
            </a:r>
          </a:p>
          <a:p>
            <a:endParaRPr lang="en-US" baseline="0" dirty="0" smtClean="0"/>
          </a:p>
          <a:p>
            <a:r>
              <a:rPr lang="en-US" baseline="0" dirty="0" smtClean="0"/>
              <a:t>The new syntax is characterized by the new @ symbol that you will see commonly in Razor views and allows you to mix code and markup freely, which makes for much cleaner code.</a:t>
            </a:r>
          </a:p>
          <a:p>
            <a:endParaRPr lang="en-US" baseline="0" dirty="0" smtClean="0"/>
          </a:p>
          <a:p>
            <a:r>
              <a:rPr lang="en-US" baseline="0" dirty="0" smtClean="0"/>
              <a:t>Razor also allows you to make use of “Helpers” which are shortcuts that make it easier to use common  plugins like </a:t>
            </a:r>
            <a:r>
              <a:rPr lang="en-US" baseline="0" dirty="0" err="1" smtClean="0"/>
              <a:t>ReCapture</a:t>
            </a:r>
            <a:r>
              <a:rPr lang="en-US" baseline="0" dirty="0" smtClean="0"/>
              <a:t>, Facebook Social Plugins, </a:t>
            </a:r>
            <a:r>
              <a:rPr lang="en-US" baseline="0" dirty="0" err="1" smtClean="0"/>
              <a:t>OData</a:t>
            </a:r>
            <a:r>
              <a:rPr lang="en-US" baseline="0" dirty="0" smtClean="0"/>
              <a:t> etc.</a:t>
            </a:r>
          </a:p>
          <a:p>
            <a:endParaRPr lang="en-US" baseline="0" dirty="0" smtClean="0"/>
          </a:p>
          <a:p>
            <a:r>
              <a:rPr lang="en-US" baseline="0" dirty="0" smtClean="0"/>
              <a:t>The Razor syntax is actually borrowed from the younger sibling of MVC, ASP.NET Web Pages, with a few modifications that are added on top.  For example MVC adds the @model keyword so that you no longer have to specify the full namespace in your directive when you are referencing models or </a:t>
            </a:r>
            <a:r>
              <a:rPr lang="en-US" baseline="0" dirty="0" err="1" smtClean="0"/>
              <a:t>ViewModels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7A12A5C-4330-4241-88FF-F2EE6603F1FB}" type="slidenum">
              <a:rPr lang="en-US" smtClean="0"/>
              <a:pPr/>
              <a:t>14</a:t>
            </a:fld>
            <a:endParaRPr lang="en-US"/>
          </a:p>
        </p:txBody>
      </p:sp>
    </p:spTree>
    <p:extLst>
      <p:ext uri="{BB962C8B-B14F-4D97-AF65-F5344CB8AC3E}">
        <p14:creationId xmlns:p14="http://schemas.microsoft.com/office/powerpoint/2010/main" val="354364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15</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17</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 minutes</a:t>
            </a:r>
          </a:p>
          <a:p>
            <a:endParaRPr lang="en-US" dirty="0" smtClean="0"/>
          </a:p>
          <a:p>
            <a:r>
              <a:rPr lang="en-US" dirty="0" smtClean="0"/>
              <a:t>So</a:t>
            </a:r>
            <a:r>
              <a:rPr lang="en-US" baseline="0" dirty="0" smtClean="0"/>
              <a:t> what does MVC look like when implemented over the web?</a:t>
            </a:r>
          </a:p>
          <a:p>
            <a:endParaRPr lang="en-US" baseline="0" dirty="0" smtClean="0"/>
          </a:p>
          <a:p>
            <a:r>
              <a:rPr lang="en-US" baseline="0" dirty="0" smtClean="0"/>
              <a:t>When an HTTP request comes into the application it is mapped to a controller. Remember as we mentioned in the previous slide, in the MVC design pattern, the controller is the piece of the triad that handles all user input. In the case of a web application, user input is represented as HTTP requests </a:t>
            </a:r>
            <a:r>
              <a:rPr lang="en-US" b="1" baseline="0" dirty="0" smtClean="0"/>
              <a:t>[Advance Animation]</a:t>
            </a:r>
            <a:r>
              <a:rPr lang="en-US" baseline="0" dirty="0" smtClean="0"/>
              <a:t>.</a:t>
            </a:r>
          </a:p>
          <a:p>
            <a:endParaRPr lang="en-US" baseline="0" dirty="0" smtClean="0"/>
          </a:p>
          <a:p>
            <a:r>
              <a:rPr lang="en-US" baseline="0" dirty="0" smtClean="0"/>
              <a:t>Once the controller has received input, it performs whatever operations it needs to and then assembles a presentation model </a:t>
            </a:r>
            <a:r>
              <a:rPr lang="en-US" b="1" baseline="0" dirty="0" smtClean="0"/>
              <a:t>[Advance Animation]</a:t>
            </a:r>
            <a:r>
              <a:rPr lang="en-US" baseline="0" dirty="0" smtClean="0"/>
              <a:t>.</a:t>
            </a:r>
          </a:p>
          <a:p>
            <a:endParaRPr lang="en-US" baseline="0" dirty="0" smtClean="0"/>
          </a:p>
          <a:p>
            <a:r>
              <a:rPr lang="en-US" baseline="0" dirty="0" smtClean="0"/>
              <a:t>The controller then takes the model and passes it off to the view. Remember that the view is simply a visual representation of the model </a:t>
            </a:r>
            <a:r>
              <a:rPr lang="en-US" b="1" baseline="0" dirty="0" smtClean="0"/>
              <a:t>[Advance Animation]</a:t>
            </a:r>
            <a:r>
              <a:rPr lang="en-US" baseline="0" dirty="0" smtClean="0"/>
              <a:t>.</a:t>
            </a:r>
          </a:p>
          <a:p>
            <a:endParaRPr lang="en-US" baseline="0" dirty="0" smtClean="0"/>
          </a:p>
          <a:p>
            <a:r>
              <a:rPr lang="en-US" baseline="0" dirty="0" smtClean="0"/>
              <a:t>The view then “transforms” the model into whatever format it uses to represent it. In a web application, this would typically be HTML </a:t>
            </a:r>
            <a:r>
              <a:rPr lang="en-US" b="1" baseline="0" dirty="0" smtClean="0"/>
              <a:t>[Advance Animation]</a:t>
            </a:r>
            <a:r>
              <a:rPr lang="en-US" baseline="0" dirty="0" smtClean="0"/>
              <a:t>.</a:t>
            </a:r>
          </a:p>
          <a:p>
            <a:endParaRPr lang="en-US" baseline="0" dirty="0" smtClean="0"/>
          </a:p>
          <a:p>
            <a:r>
              <a:rPr lang="en-US" baseline="0" dirty="0" smtClean="0"/>
              <a:t>The view then serves the request by responding with its visual representation.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8788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t>The</a:t>
            </a:r>
            <a:r>
              <a:rPr lang="es-AR" dirty="0" smtClean="0"/>
              <a:t> </a:t>
            </a:r>
            <a:r>
              <a:rPr lang="es-AR" dirty="0" err="1" smtClean="0"/>
              <a:t>following</a:t>
            </a:r>
            <a:r>
              <a:rPr lang="es-AR" baseline="0" dirty="0" smtClean="0"/>
              <a:t> </a:t>
            </a:r>
            <a:r>
              <a:rPr lang="es-AR" baseline="0" dirty="0" err="1" smtClean="0"/>
              <a:t>table</a:t>
            </a:r>
            <a:r>
              <a:rPr lang="es-AR" baseline="0" dirty="0" smtClean="0"/>
              <a:t> shows </a:t>
            </a:r>
            <a:r>
              <a:rPr lang="es-AR" baseline="0" dirty="0" err="1" smtClean="0"/>
              <a:t>some</a:t>
            </a:r>
            <a:r>
              <a:rPr lang="es-AR" baseline="0" dirty="0" smtClean="0"/>
              <a:t> of </a:t>
            </a:r>
            <a:r>
              <a:rPr lang="es-AR" baseline="0" dirty="0" err="1" smtClean="0"/>
              <a:t>the</a:t>
            </a:r>
            <a:r>
              <a:rPr lang="es-AR" baseline="0" dirty="0" smtClean="0"/>
              <a:t> </a:t>
            </a:r>
            <a:r>
              <a:rPr lang="es-AR" baseline="0" dirty="0" err="1" smtClean="0"/>
              <a:t>dependency</a:t>
            </a:r>
            <a:r>
              <a:rPr lang="es-AR" baseline="0" dirty="0" smtClean="0"/>
              <a:t> </a:t>
            </a:r>
            <a:r>
              <a:rPr lang="es-AR" baseline="0" dirty="0" err="1" smtClean="0"/>
              <a:t>injection</a:t>
            </a:r>
            <a:r>
              <a:rPr lang="es-AR" baseline="0" dirty="0" smtClean="0"/>
              <a:t> </a:t>
            </a:r>
            <a:r>
              <a:rPr lang="es-AR" baseline="0" dirty="0" err="1" smtClean="0"/>
              <a:t>points</a:t>
            </a:r>
            <a:r>
              <a:rPr lang="es-AR" baseline="0" dirty="0" smtClean="0"/>
              <a:t> </a:t>
            </a:r>
            <a:r>
              <a:rPr lang="es-AR" baseline="0" dirty="0" err="1" smtClean="0"/>
              <a:t>supported</a:t>
            </a:r>
            <a:r>
              <a:rPr lang="es-AR" baseline="0" dirty="0" smtClean="0"/>
              <a:t>.</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21</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23</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2 minutes</a:t>
            </a:r>
          </a:p>
          <a:p>
            <a:endParaRPr lang="en-US" baseline="0" dirty="0" smtClean="0"/>
          </a:p>
          <a:p>
            <a:r>
              <a:rPr lang="en-US" baseline="0" dirty="0" smtClean="0"/>
              <a:t>[Talk to the features]</a:t>
            </a:r>
          </a:p>
          <a:p>
            <a:r>
              <a:rPr lang="en-US" baseline="0" dirty="0" smtClean="0"/>
              <a:t>MVC is a very extensible framework, thought to support a wide variety of scenarios. With every version, more and more features are being added, as requested by the community.</a:t>
            </a:r>
          </a:p>
          <a:p>
            <a:r>
              <a:rPr lang="en-US" baseline="0" dirty="0" smtClean="0"/>
              <a:t>MVC provides advanced features in case you need them, such as dependency injection and advance validation. However, if you don’t need them, you can implement your own.</a:t>
            </a:r>
            <a:br>
              <a:rPr lang="en-US" baseline="0" dirty="0" smtClean="0"/>
            </a:b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24</a:t>
            </a:fld>
            <a:endParaRPr lang="en-US"/>
          </a:p>
        </p:txBody>
      </p:sp>
    </p:spTree>
    <p:extLst>
      <p:ext uri="{BB962C8B-B14F-4D97-AF65-F5344CB8AC3E}">
        <p14:creationId xmlns:p14="http://schemas.microsoft.com/office/powerpoint/2010/main" val="2541463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5</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minute</a:t>
            </a:r>
          </a:p>
          <a:p>
            <a:endParaRPr lang="en-US" baseline="0" dirty="0" smtClean="0"/>
          </a:p>
          <a:p>
            <a:r>
              <a:rPr lang="en-US" baseline="0" dirty="0" smtClean="0"/>
              <a:t>The transition from code to markup is one of the most elegant things about Razor but there a few rules that are worth knowing about.  </a:t>
            </a:r>
          </a:p>
          <a:p>
            <a:endParaRPr lang="es-AR" baseline="0" dirty="0" smtClean="0"/>
          </a:p>
          <a:p>
            <a:r>
              <a:rPr lang="en-US" b="1" u="sng" baseline="0" noProof="0" dirty="0" smtClean="0"/>
              <a:t>Option</a:t>
            </a:r>
            <a:r>
              <a:rPr lang="es-AR" b="1" u="sng" baseline="0" dirty="0" smtClean="0"/>
              <a:t> 1:</a:t>
            </a:r>
            <a:endParaRPr lang="en-US" b="1" u="sng" baseline="0" dirty="0" smtClean="0"/>
          </a:p>
          <a:p>
            <a:pPr marL="0" indent="0">
              <a:buNone/>
            </a:pPr>
            <a:r>
              <a:rPr lang="en-US" baseline="0" dirty="0" smtClean="0"/>
              <a:t>Code is the primary citizen in a code block, not HTML.  This means the parser will always expect code unless it finds valid opening (and closing) tags. </a:t>
            </a:r>
            <a:r>
              <a:rPr lang="en-US" i="0" baseline="0" dirty="0" smtClean="0"/>
              <a:t>In the first option block you see that after the @{ a name variable is defined. No additional tag is necessary. </a:t>
            </a:r>
          </a:p>
          <a:p>
            <a:pPr marL="0" indent="0">
              <a:buNone/>
            </a:pPr>
            <a:r>
              <a:rPr lang="en-US" i="0" baseline="0" dirty="0" smtClean="0"/>
              <a:t>A &lt;div&gt; section tells Razor that what follows should be taken as literal. Then the @name indicates a variable that needs to be replaced with its value.</a:t>
            </a:r>
          </a:p>
          <a:p>
            <a:pPr marL="0" indent="0">
              <a:buNone/>
            </a:pPr>
            <a:endParaRPr lang="es-AR" baseline="0" dirty="0" smtClean="0"/>
          </a:p>
          <a:p>
            <a:pPr marL="0" indent="0">
              <a:buNone/>
            </a:pPr>
            <a:r>
              <a:rPr lang="en-US" b="1" u="sng" baseline="0" noProof="0" dirty="0" smtClean="0"/>
              <a:t>Option 2:</a:t>
            </a:r>
          </a:p>
          <a:p>
            <a:pPr marL="0" indent="0">
              <a:buNone/>
            </a:pPr>
            <a:r>
              <a:rPr lang="en-US" baseline="0" dirty="0" smtClean="0"/>
              <a:t>Similarly, to explicitly call out text in a code block as HTML, wrap it in a &lt;text&gt; tag</a:t>
            </a:r>
          </a:p>
          <a:p>
            <a:pPr marL="0" indent="0">
              <a:buNone/>
            </a:pPr>
            <a:endParaRPr lang="es-A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noProof="0" dirty="0" smtClean="0"/>
              <a:t>Option 3:</a:t>
            </a:r>
          </a:p>
          <a:p>
            <a:pPr marL="0" indent="0">
              <a:buNone/>
            </a:pPr>
            <a:r>
              <a:rPr lang="en-US" baseline="0" dirty="0" smtClean="0"/>
              <a:t>Single line of output within markup can be denoted by @:</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noProof="0" dirty="0" smtClean="0"/>
              <a:t>This option is useful when you don’t want to render an </a:t>
            </a:r>
            <a:r>
              <a:rPr lang="en-US" i="0" dirty="0" smtClean="0"/>
              <a:t>HTML element as part of the output. </a:t>
            </a:r>
            <a:endParaRPr lang="en-US" i="0"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Extra Knowledge (Advanced):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Parser that understands Razor is itself a standalone assembly (</a:t>
            </a:r>
            <a:r>
              <a:rPr lang="en-US" dirty="0" smtClean="0"/>
              <a:t>System.Web.Razor.dll)</a:t>
            </a:r>
            <a:r>
              <a:rPr lang="en-US" baseline="0" dirty="0" smtClean="0"/>
              <a:t> which has no dependencies on ASP.NET which means you can use it to parse CSHTML/VBHTML files and produce C#/VB code in any .NET application.  </a:t>
            </a:r>
            <a:endParaRPr lang="en-US" dirty="0" smtClean="0"/>
          </a:p>
        </p:txBody>
      </p:sp>
      <p:sp>
        <p:nvSpPr>
          <p:cNvPr id="4" name="Slide Number Placeholder 3"/>
          <p:cNvSpPr>
            <a:spLocks noGrp="1"/>
          </p:cNvSpPr>
          <p:nvPr>
            <p:ph type="sldNum" sz="quarter" idx="10"/>
          </p:nvPr>
        </p:nvSpPr>
        <p:spPr/>
        <p:txBody>
          <a:bodyPr/>
          <a:lstStyle/>
          <a:p>
            <a:fld id="{D88053AA-761C-4194-BE5B-5E836C7C1428}" type="slidenum">
              <a:rPr lang="en-US" smtClean="0"/>
              <a:t>9</a:t>
            </a:fld>
            <a:endParaRPr lang="en-US"/>
          </a:p>
        </p:txBody>
      </p:sp>
    </p:spTree>
    <p:extLst>
      <p:ext uri="{BB962C8B-B14F-4D97-AF65-F5344CB8AC3E}">
        <p14:creationId xmlns:p14="http://schemas.microsoft.com/office/powerpoint/2010/main" val="70645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Estimate</a:t>
            </a:r>
            <a:r>
              <a:rPr lang="en-US" baseline="0" dirty="0" smtClean="0"/>
              <a:t>d Time: 3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[Potential</a:t>
            </a:r>
            <a:r>
              <a:rPr lang="en-US" baseline="0" dirty="0" smtClean="0"/>
              <a:t> Questions to ask the audience:]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raw SQL script today to access their database?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stored procedures?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10</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4344988"/>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6.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0.emf"/><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22.xml"/><Relationship Id="rId4"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tags" Target="../tags/tag14.xml"/><Relationship Id="rId11" Type="http://schemas.openxmlformats.org/officeDocument/2006/relationships/image" Target="../media/image10.emf"/><Relationship Id="rId5" Type="http://schemas.openxmlformats.org/officeDocument/2006/relationships/tags" Target="../tags/tag13.xml"/><Relationship Id="rId10" Type="http://schemas.openxmlformats.org/officeDocument/2006/relationships/oleObject" Target="../embeddings/oleObject8.bin"/><Relationship Id="rId4" Type="http://schemas.openxmlformats.org/officeDocument/2006/relationships/tags" Target="../tags/tag12.xml"/><Relationship Id="rId9"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17.xml"/><Relationship Id="rId7" Type="http://schemas.openxmlformats.org/officeDocument/2006/relationships/image" Target="../media/image10.emf"/><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WebCamps Online</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Unobtrusive Validation</a:t>
            </a:r>
            <a:endParaRPr lang="en-US" dirty="0"/>
          </a:p>
        </p:txBody>
      </p:sp>
      <p:sp>
        <p:nvSpPr>
          <p:cNvPr id="2" name="Text Placeholder 1"/>
          <p:cNvSpPr>
            <a:spLocks noGrp="1"/>
          </p:cNvSpPr>
          <p:nvPr>
            <p:ph type="body" idx="1"/>
          </p:nvPr>
        </p:nvSpPr>
        <p:spPr>
          <a:xfrm>
            <a:off x="519113" y="1226201"/>
            <a:ext cx="5486400" cy="664797"/>
          </a:xfrm>
        </p:spPr>
        <p:txBody>
          <a:bodyPr/>
          <a:lstStyle/>
          <a:p>
            <a:r>
              <a:rPr lang="en-US" sz="2400" dirty="0" smtClean="0"/>
              <a:t>The old way uses lots of JavaScript and HTML code that’s not very clean</a:t>
            </a:r>
            <a:endParaRPr lang="en-US" sz="2400" dirty="0"/>
          </a:p>
        </p:txBody>
      </p:sp>
      <p:sp>
        <p:nvSpPr>
          <p:cNvPr id="5" name="Text Placeholder 4"/>
          <p:cNvSpPr>
            <a:spLocks noGrp="1"/>
          </p:cNvSpPr>
          <p:nvPr>
            <p:ph type="body" sz="quarter" idx="3"/>
          </p:nvPr>
        </p:nvSpPr>
        <p:spPr>
          <a:xfrm>
            <a:off x="6181725" y="1226201"/>
            <a:ext cx="5486400" cy="664797"/>
          </a:xfrm>
        </p:spPr>
        <p:txBody>
          <a:bodyPr/>
          <a:lstStyle/>
          <a:p>
            <a:r>
              <a:rPr lang="en-US" sz="2400" dirty="0" smtClean="0"/>
              <a:t>The new way uses a lot less JavaScript and makes use of HTML5 semantic attributes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87" y="2042919"/>
            <a:ext cx="5611008" cy="27721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277" y="2095314"/>
            <a:ext cx="5611008" cy="1333686"/>
          </a:xfrm>
          <a:prstGeom prst="rect">
            <a:avLst/>
          </a:prstGeom>
        </p:spPr>
      </p:pic>
    </p:spTree>
    <p:extLst>
      <p:ext uri="{BB962C8B-B14F-4D97-AF65-F5344CB8AC3E}">
        <p14:creationId xmlns:p14="http://schemas.microsoft.com/office/powerpoint/2010/main" val="156992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9124" y="1447800"/>
            <a:ext cx="5810539" cy="1523494"/>
          </a:xfrm>
        </p:spPr>
        <p:txBody>
          <a:bodyPr/>
          <a:lstStyle/>
          <a:p>
            <a:r>
              <a:rPr lang="en-US" dirty="0" smtClean="0"/>
              <a:t>New Web Forms Features</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3736427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236274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1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Pages</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3189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Pages – HTML + Razor Syntax</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grpSp>
        <p:nvGrpSpPr>
          <p:cNvPr id="2" name="Group 1"/>
          <p:cNvGrpSpPr/>
          <p:nvPr/>
        </p:nvGrpSpPr>
        <p:grpSpPr>
          <a:xfrm>
            <a:off x="879902" y="1703024"/>
            <a:ext cx="8935748" cy="2732307"/>
            <a:chOff x="879902" y="1703024"/>
            <a:chExt cx="8935748" cy="2732307"/>
          </a:xfrm>
        </p:grpSpPr>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988704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Razor Syntax</a:t>
            </a:r>
            <a:endParaRPr lang="en-US" dirty="0"/>
          </a:p>
        </p:txBody>
      </p:sp>
      <p:sp>
        <p:nvSpPr>
          <p:cNvPr id="2" name="Content Placeholder 1"/>
          <p:cNvSpPr>
            <a:spLocks noGrp="1"/>
          </p:cNvSpPr>
          <p:nvPr>
            <p:ph idx="4294967295"/>
          </p:nvPr>
        </p:nvSpPr>
        <p:spPr>
          <a:xfrm>
            <a:off x="517525" y="1619878"/>
            <a:ext cx="11150600" cy="4461946"/>
          </a:xfrm>
        </p:spPr>
        <p:txBody>
          <a:bodyPr>
            <a:noAutofit/>
          </a:bodyPr>
          <a:lstStyle/>
          <a:p>
            <a:pPr marL="0" indent="0" defTabSz="685864">
              <a:spcBef>
                <a:spcPts val="1200"/>
              </a:spcBef>
              <a:buNone/>
            </a:pPr>
            <a:r>
              <a:rPr lang="en-US" sz="2800" dirty="0">
                <a:solidFill>
                  <a:schemeClr val="accent2"/>
                </a:solidFill>
              </a:rPr>
              <a:t>@if (</a:t>
            </a:r>
            <a:r>
              <a:rPr lang="en-US" sz="2800" dirty="0" err="1">
                <a:solidFill>
                  <a:schemeClr val="accent2"/>
                </a:solidFill>
              </a:rPr>
              <a:t>User.Grok</a:t>
            </a:r>
            <a:r>
              <a:rPr lang="en-US" sz="2800" dirty="0">
                <a:solidFill>
                  <a:schemeClr val="accent2"/>
                </a:solidFill>
              </a:rPr>
              <a:t>(Razor)) {</a:t>
            </a:r>
          </a:p>
          <a:p>
            <a:pPr marL="0" indent="0" defTabSz="685864">
              <a:spcBef>
                <a:spcPts val="1200"/>
              </a:spcBef>
              <a:buNone/>
            </a:pPr>
            <a:r>
              <a:rPr lang="en-US" sz="2800" dirty="0">
                <a:solidFill>
                  <a:schemeClr val="accent2"/>
                </a:solidFill>
              </a:rPr>
              <a:t>	&lt;div&gt;w00t!&lt;/div&gt;</a:t>
            </a:r>
          </a:p>
          <a:p>
            <a:pPr marL="0" indent="0" defTabSz="685864">
              <a:spcBef>
                <a:spcPts val="1200"/>
              </a:spcBef>
              <a:buNone/>
            </a:pPr>
            <a:r>
              <a:rPr lang="en-US" sz="2800" dirty="0">
                <a:solidFill>
                  <a:schemeClr val="accent2"/>
                </a:solidFill>
              </a:rPr>
              <a:t>}</a:t>
            </a:r>
          </a:p>
          <a:p>
            <a:pPr marL="259591" lvl="1" indent="0" defTabSz="685864">
              <a:spcBef>
                <a:spcPts val="1200"/>
              </a:spcBef>
              <a:buNone/>
            </a:pPr>
            <a:r>
              <a:rPr lang="en-US" sz="2400" dirty="0"/>
              <a:t>New, Simplified View Engine</a:t>
            </a:r>
          </a:p>
          <a:p>
            <a:pPr marL="259591" lvl="1" indent="0" defTabSz="685864">
              <a:spcBef>
                <a:spcPts val="1200"/>
              </a:spcBef>
              <a:buNone/>
            </a:pPr>
            <a:r>
              <a:rPr lang="en-US" sz="2400" dirty="0"/>
              <a:t>Write fewer lines of code</a:t>
            </a:r>
          </a:p>
          <a:p>
            <a:pPr marL="259591" lvl="1" indent="0" defTabSz="685864">
              <a:spcBef>
                <a:spcPts val="1200"/>
              </a:spcBef>
              <a:buNone/>
            </a:pPr>
            <a:r>
              <a:rPr lang="en-US" sz="2400" dirty="0"/>
              <a:t>More natural mix code and markup</a:t>
            </a:r>
          </a:p>
          <a:p>
            <a:pPr marL="259591" lvl="1" indent="0" defTabSz="685864">
              <a:spcBef>
                <a:spcPts val="1200"/>
              </a:spcBef>
              <a:buNone/>
            </a:pPr>
            <a:r>
              <a:rPr lang="en-US" sz="2400" dirty="0"/>
              <a:t>Helpers save you time</a:t>
            </a:r>
          </a:p>
          <a:p>
            <a:pPr marL="259591" lvl="1" indent="0" defTabSz="685864">
              <a:spcBef>
                <a:spcPts val="1200"/>
              </a:spcBef>
              <a:buNone/>
            </a:pPr>
            <a:r>
              <a:rPr lang="en-US" sz="2400" dirty="0"/>
              <a:t>Compatible with ASP.NET Web Pages in </a:t>
            </a:r>
            <a:r>
              <a:rPr lang="en-US" sz="2400" dirty="0" err="1" smtClean="0"/>
              <a:t>WebMatrix</a:t>
            </a:r>
            <a:endParaRPr lang="en-US" sz="2400" dirty="0"/>
          </a:p>
        </p:txBody>
      </p:sp>
      <p:sp>
        <p:nvSpPr>
          <p:cNvPr id="5" name="Freeform 84"/>
          <p:cNvSpPr>
            <a:spLocks noEditPoints="1"/>
          </p:cNvSpPr>
          <p:nvPr/>
        </p:nvSpPr>
        <p:spPr bwMode="black">
          <a:xfrm>
            <a:off x="9643730" y="3829993"/>
            <a:ext cx="2024395" cy="241999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497186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 y="4834296"/>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ectangle 14"/>
          <p:cNvSpPr/>
          <p:nvPr/>
        </p:nvSpPr>
        <p:spPr bwMode="auto">
          <a:xfrm>
            <a:off x="-1" y="3264873"/>
            <a:ext cx="12188825" cy="139970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0" y="1698670"/>
            <a:ext cx="12188825" cy="13817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Move From Code to Markup Easily with Razor</a:t>
            </a:r>
            <a:endParaRPr lang="en-US" sz="4800" dirty="0"/>
          </a:p>
        </p:txBody>
      </p:sp>
      <p:sp>
        <p:nvSpPr>
          <p:cNvPr id="5" name="TextBox 4"/>
          <p:cNvSpPr txBox="1"/>
          <p:nvPr/>
        </p:nvSpPr>
        <p:spPr>
          <a:xfrm>
            <a:off x="5130025" y="1695450"/>
            <a:ext cx="5686397"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&lt;/div&gt;</a:t>
            </a:r>
          </a:p>
          <a:p>
            <a:r>
              <a:rPr lang="en-US" sz="1400" dirty="0" smtClean="0">
                <a:solidFill>
                  <a:schemeClr val="lt1">
                    <a:alpha val="99000"/>
                  </a:schemeClr>
                </a:solidFill>
                <a:latin typeface="Consolas" pitchFamily="49" charset="0"/>
                <a:cs typeface="Consolas" pitchFamily="49" charset="0"/>
              </a:rPr>
              <a:t>}</a:t>
            </a:r>
          </a:p>
        </p:txBody>
      </p:sp>
      <p:sp>
        <p:nvSpPr>
          <p:cNvPr id="6" name="TextBox 5"/>
          <p:cNvSpPr txBox="1"/>
          <p:nvPr/>
        </p:nvSpPr>
        <p:spPr>
          <a:xfrm>
            <a:off x="5127342" y="4834296"/>
            <a:ext cx="568908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 Your name: @name</a:t>
            </a:r>
          </a:p>
          <a:p>
            <a:endParaRPr lang="en-US" sz="1400" dirty="0" smtClean="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a:t>
            </a:r>
          </a:p>
        </p:txBody>
      </p:sp>
      <p:sp>
        <p:nvSpPr>
          <p:cNvPr id="7" name="Rectangle 6"/>
          <p:cNvSpPr/>
          <p:nvPr/>
        </p:nvSpPr>
        <p:spPr>
          <a:xfrm>
            <a:off x="435426" y="4834296"/>
            <a:ext cx="4608230" cy="1077218"/>
          </a:xfrm>
          <a:prstGeom prst="rect">
            <a:avLst/>
          </a:prstGeom>
        </p:spPr>
        <p:txBody>
          <a:bodyPr wrap="square">
            <a:spAutoFit/>
          </a:bodyPr>
          <a:lstStyle/>
          <a:p>
            <a:r>
              <a:rPr lang="en-US" sz="4000" dirty="0">
                <a:solidFill>
                  <a:schemeClr val="accent2">
                    <a:alpha val="99000"/>
                  </a:schemeClr>
                </a:solidFill>
                <a:latin typeface="Segoe UI Light" pitchFamily="34" charset="0"/>
              </a:rPr>
              <a:t>Option 3:</a:t>
            </a:r>
          </a:p>
          <a:p>
            <a:r>
              <a:rPr lang="en-US" dirty="0">
                <a:solidFill>
                  <a:schemeClr val="tx2">
                    <a:alpha val="99000"/>
                  </a:schemeClr>
                </a:solidFill>
                <a:latin typeface="Segoe UI Light" pitchFamily="34" charset="0"/>
              </a:rPr>
              <a:t>Single line of </a:t>
            </a:r>
            <a:r>
              <a:rPr lang="en-US" dirty="0" smtClean="0">
                <a:solidFill>
                  <a:schemeClr val="tx2">
                    <a:alpha val="99000"/>
                  </a:schemeClr>
                </a:solidFill>
                <a:latin typeface="Segoe UI Light" pitchFamily="34" charset="0"/>
              </a:rPr>
              <a:t>output in </a:t>
            </a:r>
            <a:r>
              <a:rPr lang="en-US" dirty="0">
                <a:solidFill>
                  <a:schemeClr val="tx2">
                    <a:alpha val="99000"/>
                  </a:schemeClr>
                </a:solidFill>
                <a:latin typeface="Segoe UI Light" pitchFamily="34" charset="0"/>
              </a:rPr>
              <a:t>markup</a:t>
            </a:r>
          </a:p>
        </p:txBody>
      </p:sp>
      <p:sp>
        <p:nvSpPr>
          <p:cNvPr id="8" name="Rectangle 7"/>
          <p:cNvSpPr/>
          <p:nvPr/>
        </p:nvSpPr>
        <p:spPr>
          <a:xfrm>
            <a:off x="433839" y="1698670"/>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1:</a:t>
            </a:r>
          </a:p>
          <a:p>
            <a:r>
              <a:rPr lang="en-US" dirty="0">
                <a:solidFill>
                  <a:schemeClr val="tx2">
                    <a:alpha val="99000"/>
                  </a:schemeClr>
                </a:solidFill>
                <a:latin typeface="Segoe UI Light" pitchFamily="34" charset="0"/>
              </a:rPr>
              <a:t>HTML Block</a:t>
            </a:r>
          </a:p>
        </p:txBody>
      </p:sp>
      <p:sp>
        <p:nvSpPr>
          <p:cNvPr id="9" name="TextBox 8"/>
          <p:cNvSpPr txBox="1"/>
          <p:nvPr/>
        </p:nvSpPr>
        <p:spPr>
          <a:xfrm>
            <a:off x="5130024" y="3264873"/>
            <a:ext cx="5686400" cy="138499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smtClean="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var</a:t>
            </a:r>
            <a:r>
              <a:rPr lang="en-US" sz="1400" dirty="0" smtClean="0">
                <a:solidFill>
                  <a:schemeClr val="lt1">
                    <a:alpha val="99000"/>
                  </a:schemeClr>
                </a:solidFill>
                <a:latin typeface="Consolas" pitchFamily="49" charset="0"/>
                <a:cs typeface="Consolas" pitchFamily="49" charset="0"/>
              </a:rPr>
              <a:t> name = “John Doe”;</a:t>
            </a:r>
          </a:p>
          <a:p>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     Your name: @name</a:t>
            </a:r>
          </a:p>
          <a:p>
            <a:r>
              <a:rPr lang="en-US" sz="1400" dirty="0">
                <a:solidFill>
                  <a:schemeClr val="lt1">
                    <a:alpha val="99000"/>
                  </a:schemeClr>
                </a:solidFill>
                <a:latin typeface="Consolas" pitchFamily="49" charset="0"/>
                <a:cs typeface="Consolas" pitchFamily="49" charset="0"/>
              </a:rPr>
              <a:t> </a:t>
            </a:r>
            <a:r>
              <a:rPr lang="en-US" sz="1400" dirty="0" smtClean="0">
                <a:solidFill>
                  <a:schemeClr val="lt1">
                    <a:alpha val="99000"/>
                  </a:schemeClr>
                </a:solidFill>
                <a:latin typeface="Consolas" pitchFamily="49" charset="0"/>
                <a:cs typeface="Consolas" pitchFamily="49" charset="0"/>
              </a:rPr>
              <a:t>  &lt;/text&gt;</a:t>
            </a:r>
          </a:p>
          <a:p>
            <a:r>
              <a:rPr lang="en-US" sz="1400" dirty="0" smtClean="0">
                <a:solidFill>
                  <a:schemeClr val="lt1">
                    <a:alpha val="99000"/>
                  </a:schemeClr>
                </a:solidFill>
                <a:latin typeface="Consolas" pitchFamily="49" charset="0"/>
                <a:cs typeface="Consolas" pitchFamily="49" charset="0"/>
              </a:rPr>
              <a:t>}</a:t>
            </a:r>
          </a:p>
        </p:txBody>
      </p:sp>
      <p:sp>
        <p:nvSpPr>
          <p:cNvPr id="10" name="Rectangle 9"/>
          <p:cNvSpPr/>
          <p:nvPr/>
        </p:nvSpPr>
        <p:spPr>
          <a:xfrm>
            <a:off x="433838" y="3264873"/>
            <a:ext cx="2202847" cy="1077218"/>
          </a:xfrm>
          <a:prstGeom prst="rect">
            <a:avLst/>
          </a:prstGeom>
        </p:spPr>
        <p:txBody>
          <a:bodyPr wrap="none">
            <a:spAutoFit/>
          </a:bodyPr>
          <a:lstStyle/>
          <a:p>
            <a:r>
              <a:rPr lang="en-US" sz="4000" dirty="0">
                <a:solidFill>
                  <a:schemeClr val="accent2">
                    <a:alpha val="99000"/>
                  </a:schemeClr>
                </a:solidFill>
                <a:latin typeface="Segoe UI Light" pitchFamily="34" charset="0"/>
              </a:rPr>
              <a:t>Option 2:</a:t>
            </a:r>
          </a:p>
          <a:p>
            <a:r>
              <a:rPr lang="en-US" dirty="0">
                <a:solidFill>
                  <a:schemeClr val="tx2">
                    <a:alpha val="99000"/>
                  </a:schemeClr>
                </a:solidFill>
                <a:latin typeface="Segoe UI Light" pitchFamily="34" charset="0"/>
              </a:rPr>
              <a:t>Text Block</a:t>
            </a:r>
          </a:p>
        </p:txBody>
      </p:sp>
    </p:spTree>
    <p:extLst>
      <p:ext uri="{BB962C8B-B14F-4D97-AF65-F5344CB8AC3E}">
        <p14:creationId xmlns:p14="http://schemas.microsoft.com/office/powerpoint/2010/main" val="192992611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39785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965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MVC 4</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127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MVC is Another Alternative in the Stack</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grpSp>
        <p:nvGrpSpPr>
          <p:cNvPr id="2" name="Group 1"/>
          <p:cNvGrpSpPr/>
          <p:nvPr/>
        </p:nvGrpSpPr>
        <p:grpSpPr>
          <a:xfrm>
            <a:off x="8263156" y="3456263"/>
            <a:ext cx="3058968" cy="979067"/>
            <a:chOff x="8263156" y="3456263"/>
            <a:chExt cx="3058968" cy="979067"/>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gr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9099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MVC 101</a:t>
            </a:r>
          </a:p>
        </p:txBody>
      </p:sp>
      <p:sp>
        <p:nvSpPr>
          <p:cNvPr id="4" name="Rectangle 3"/>
          <p:cNvSpPr/>
          <p:nvPr/>
        </p:nvSpPr>
        <p:spPr bwMode="auto">
          <a:xfrm>
            <a:off x="4716995" y="1936445"/>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a:p>
            <a:pPr algn="ctr" defTabSz="914099" fontAlgn="base">
              <a:spcBef>
                <a:spcPct val="0"/>
              </a:spcBef>
              <a:spcAft>
                <a:spcPct val="0"/>
              </a:spcAft>
            </a:pPr>
            <a:r>
              <a:rPr lang="en-US" dirty="0">
                <a:gradFill>
                  <a:gsLst>
                    <a:gs pos="0">
                      <a:srgbClr val="FFFFFF"/>
                    </a:gs>
                    <a:gs pos="100000">
                      <a:srgbClr val="FFFFFF"/>
                    </a:gs>
                  </a:gsLst>
                  <a:lin ang="5400000" scaled="0"/>
                </a:gradFill>
              </a:rPr>
              <a:t>(Input)</a:t>
            </a:r>
          </a:p>
        </p:txBody>
      </p:sp>
      <p:sp>
        <p:nvSpPr>
          <p:cNvPr id="5" name="Rectangle 4"/>
          <p:cNvSpPr/>
          <p:nvPr/>
        </p:nvSpPr>
        <p:spPr bwMode="auto">
          <a:xfrm>
            <a:off x="8517451" y="1937493"/>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View</a:t>
            </a:r>
          </a:p>
          <a:p>
            <a:pPr algn="ctr" defTabSz="914099" fontAlgn="base">
              <a:spcBef>
                <a:spcPct val="0"/>
              </a:spcBef>
              <a:spcAft>
                <a:spcPct val="0"/>
              </a:spcAft>
            </a:pPr>
            <a:r>
              <a:rPr lang="en-US" dirty="0">
                <a:gradFill>
                  <a:gsLst>
                    <a:gs pos="0">
                      <a:srgbClr val="FFFFFF"/>
                    </a:gs>
                    <a:gs pos="100000">
                      <a:srgbClr val="FFFFFF"/>
                    </a:gs>
                  </a:gsLst>
                  <a:lin ang="5400000" scaled="0"/>
                </a:gradFill>
              </a:rPr>
              <a:t>(Presentation)</a:t>
            </a:r>
          </a:p>
        </p:txBody>
      </p:sp>
      <p:sp>
        <p:nvSpPr>
          <p:cNvPr id="6" name="Rectangle 5"/>
          <p:cNvSpPr/>
          <p:nvPr/>
        </p:nvSpPr>
        <p:spPr bwMode="auto">
          <a:xfrm>
            <a:off x="1083960" y="1937493"/>
            <a:ext cx="2286000" cy="2286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(Data)</a:t>
            </a:r>
          </a:p>
        </p:txBody>
      </p:sp>
      <p:sp>
        <p:nvSpPr>
          <p:cNvPr id="7" name="Right Arrow 6"/>
          <p:cNvSpPr/>
          <p:nvPr/>
        </p:nvSpPr>
        <p:spPr bwMode="auto">
          <a:xfrm>
            <a:off x="364438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8" name="Right Arrow 7"/>
          <p:cNvSpPr/>
          <p:nvPr/>
        </p:nvSpPr>
        <p:spPr bwMode="auto">
          <a:xfrm>
            <a:off x="7301917" y="2675011"/>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0229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MVC Works</a:t>
            </a:r>
          </a:p>
        </p:txBody>
      </p:sp>
      <p:sp>
        <p:nvSpPr>
          <p:cNvPr id="3" name="Content Placeholder 1"/>
          <p:cNvSpPr txBox="1">
            <a:spLocks/>
          </p:cNvSpPr>
          <p:nvPr/>
        </p:nvSpPr>
        <p:spPr>
          <a:xfrm>
            <a:off x="527050" y="1121921"/>
            <a:ext cx="11149013"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latin typeface="Segoe UI Light" pitchFamily="34" charset="0"/>
              </a:rPr>
              <a:t>What does MVC look like</a:t>
            </a:r>
            <a:r>
              <a:rPr lang="en-US" dirty="0" smtClean="0">
                <a:solidFill>
                  <a:schemeClr val="accent2">
                    <a:alpha val="99000"/>
                  </a:schemeClr>
                </a:solidFill>
                <a:latin typeface="Segoe UI Light" pitchFamily="34" charset="0"/>
              </a:rPr>
              <a:t>?</a:t>
            </a:r>
            <a:endParaRPr lang="en-US" dirty="0">
              <a:solidFill>
                <a:schemeClr val="accent2">
                  <a:alpha val="99000"/>
                </a:schemeClr>
              </a:solidFill>
              <a:latin typeface="Segoe UI Light" pitchFamily="34" charset="0"/>
            </a:endParaRPr>
          </a:p>
        </p:txBody>
      </p:sp>
      <p:grpSp>
        <p:nvGrpSpPr>
          <p:cNvPr id="18" name="Group 17"/>
          <p:cNvGrpSpPr/>
          <p:nvPr/>
        </p:nvGrpSpPr>
        <p:grpSpPr>
          <a:xfrm>
            <a:off x="5751512" y="2676655"/>
            <a:ext cx="685800" cy="1293628"/>
            <a:chOff x="5751512" y="2676655"/>
            <a:chExt cx="685800" cy="1293628"/>
          </a:xfrm>
        </p:grpSpPr>
        <p:sp>
          <p:nvSpPr>
            <p:cNvPr id="16" name="Left Arrow 15"/>
            <p:cNvSpPr/>
            <p:nvPr/>
          </p:nvSpPr>
          <p:spPr bwMode="auto">
            <a:xfrm rot="16200000">
              <a:off x="5447598" y="3161581"/>
              <a:ext cx="1293628" cy="323775"/>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7" name="Freeform 6"/>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 name="Chart 8"/>
          <p:cNvGraphicFramePr/>
          <p:nvPr>
            <p:extLst>
              <p:ext uri="{D42A27DB-BD31-4B8C-83A1-F6EECF244321}">
                <p14:modId xmlns:p14="http://schemas.microsoft.com/office/powerpoint/2010/main" val="163050173"/>
              </p:ext>
            </p:extLst>
          </p:nvPr>
        </p:nvGraphicFramePr>
        <p:xfrm>
          <a:off x="6252598" y="5145854"/>
          <a:ext cx="1115765" cy="999765"/>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51412" y="5380624"/>
            <a:ext cx="1354352" cy="530225"/>
            <a:chOff x="4951412" y="5380624"/>
            <a:chExt cx="1354352" cy="530225"/>
          </a:xfrm>
        </p:grpSpPr>
        <p:sp>
          <p:nvSpPr>
            <p:cNvPr id="8" name="Freeform 7"/>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ight Arrow 9"/>
            <p:cNvSpPr/>
            <p:nvPr/>
          </p:nvSpPr>
          <p:spPr bwMode="auto">
            <a:xfrm>
              <a:off x="5804678" y="5447189"/>
              <a:ext cx="501086" cy="397095"/>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grpSp>
      <p:grpSp>
        <p:nvGrpSpPr>
          <p:cNvPr id="17" name="Group 16"/>
          <p:cNvGrpSpPr/>
          <p:nvPr/>
        </p:nvGrpSpPr>
        <p:grpSpPr>
          <a:xfrm>
            <a:off x="4951412" y="1690578"/>
            <a:ext cx="6117081" cy="999461"/>
            <a:chOff x="4951412" y="1690578"/>
            <a:chExt cx="6117081" cy="999461"/>
          </a:xfrm>
        </p:grpSpPr>
        <p:sp>
          <p:nvSpPr>
            <p:cNvPr id="4" name="Rectangle 3"/>
            <p:cNvSpPr/>
            <p:nvPr/>
          </p:nvSpPr>
          <p:spPr bwMode="auto">
            <a:xfrm>
              <a:off x="4951412" y="1690578"/>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1" name="Content Placeholder 2"/>
            <p:cNvSpPr txBox="1">
              <a:spLocks/>
            </p:cNvSpPr>
            <p:nvPr/>
          </p:nvSpPr>
          <p:spPr>
            <a:xfrm>
              <a:off x="7761767" y="1690579"/>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Controller</a:t>
              </a:r>
            </a:p>
            <a:p>
              <a:pPr marL="0" lvl="1" indent="0" defTabSz="685864">
                <a:spcBef>
                  <a:spcPts val="600"/>
                </a:spcBef>
                <a:buNone/>
              </a:pPr>
              <a:r>
                <a:rPr lang="en-US" sz="2000" dirty="0"/>
                <a:t>Retrieves Model</a:t>
              </a:r>
            </a:p>
            <a:p>
              <a:pPr marL="0" lvl="1" indent="0" defTabSz="685864">
                <a:spcBef>
                  <a:spcPts val="600"/>
                </a:spcBef>
                <a:buNone/>
              </a:pPr>
              <a:r>
                <a:rPr lang="en-US" sz="2000" dirty="0"/>
                <a:t>“Does Stuff”</a:t>
              </a:r>
            </a:p>
          </p:txBody>
        </p:sp>
      </p:grpSp>
      <p:grpSp>
        <p:nvGrpSpPr>
          <p:cNvPr id="19" name="Group 18"/>
          <p:cNvGrpSpPr/>
          <p:nvPr/>
        </p:nvGrpSpPr>
        <p:grpSpPr>
          <a:xfrm>
            <a:off x="4951412" y="3963196"/>
            <a:ext cx="6117081" cy="1006547"/>
            <a:chOff x="4951412" y="3963196"/>
            <a:chExt cx="6117081" cy="1006547"/>
          </a:xfrm>
        </p:grpSpPr>
        <p:sp>
          <p:nvSpPr>
            <p:cNvPr id="5" name="Rectangle 4"/>
            <p:cNvSpPr/>
            <p:nvPr/>
          </p:nvSpPr>
          <p:spPr bwMode="auto">
            <a:xfrm>
              <a:off x="4951412" y="3970283"/>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View</a:t>
              </a:r>
              <a:endParaRPr lang="en-US" sz="2800" dirty="0">
                <a:gradFill>
                  <a:gsLst>
                    <a:gs pos="0">
                      <a:srgbClr val="FFFFFF"/>
                    </a:gs>
                    <a:gs pos="100000">
                      <a:srgbClr val="FFFFFF"/>
                    </a:gs>
                  </a:gsLst>
                  <a:lin ang="5400000" scaled="0"/>
                </a:gradFill>
              </a:endParaRPr>
            </a:p>
          </p:txBody>
        </p:sp>
        <p:sp>
          <p:nvSpPr>
            <p:cNvPr id="12" name="Content Placeholder 2"/>
            <p:cNvSpPr txBox="1">
              <a:spLocks/>
            </p:cNvSpPr>
            <p:nvPr/>
          </p:nvSpPr>
          <p:spPr>
            <a:xfrm>
              <a:off x="7761767" y="3963196"/>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View</a:t>
              </a:r>
            </a:p>
            <a:p>
              <a:pPr marL="0" lvl="1" indent="0" defTabSz="685864">
                <a:spcBef>
                  <a:spcPts val="600"/>
                </a:spcBef>
                <a:buNone/>
              </a:pPr>
              <a:r>
                <a:rPr lang="en-US" sz="2000" dirty="0"/>
                <a:t>Visually represents</a:t>
              </a:r>
            </a:p>
            <a:p>
              <a:pPr marL="0" lvl="1" indent="0" defTabSz="685864">
                <a:spcBef>
                  <a:spcPts val="600"/>
                </a:spcBef>
                <a:buNone/>
              </a:pPr>
              <a:r>
                <a:rPr lang="en-US" sz="2000" dirty="0"/>
                <a:t>the model</a:t>
              </a:r>
            </a:p>
          </p:txBody>
        </p:sp>
      </p:grpSp>
      <p:sp>
        <p:nvSpPr>
          <p:cNvPr id="13" name="Right Arrow 12"/>
          <p:cNvSpPr/>
          <p:nvPr/>
        </p:nvSpPr>
        <p:spPr bwMode="auto">
          <a:xfrm>
            <a:off x="1945943" y="1690579"/>
            <a:ext cx="2286000" cy="99945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a:t>
            </a:r>
          </a:p>
        </p:txBody>
      </p:sp>
      <p:grpSp>
        <p:nvGrpSpPr>
          <p:cNvPr id="21" name="Group 20"/>
          <p:cNvGrpSpPr/>
          <p:nvPr/>
        </p:nvGrpSpPr>
        <p:grpSpPr>
          <a:xfrm>
            <a:off x="1945943" y="3470400"/>
            <a:ext cx="2286000" cy="1492255"/>
            <a:chOff x="1945943" y="3470400"/>
            <a:chExt cx="2286000" cy="1492255"/>
          </a:xfrm>
        </p:grpSpPr>
        <p:sp>
          <p:nvSpPr>
            <p:cNvPr id="14" name="Left Arrow 13"/>
            <p:cNvSpPr/>
            <p:nvPr/>
          </p:nvSpPr>
          <p:spPr bwMode="auto">
            <a:xfrm>
              <a:off x="1945943" y="3963196"/>
              <a:ext cx="2286000" cy="999459"/>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Response</a:t>
              </a:r>
            </a:p>
          </p:txBody>
        </p:sp>
        <p:graphicFrame>
          <p:nvGraphicFramePr>
            <p:cNvPr id="15" name="Chart 14"/>
            <p:cNvGraphicFramePr/>
            <p:nvPr>
              <p:extLst>
                <p:ext uri="{D42A27DB-BD31-4B8C-83A1-F6EECF244321}">
                  <p14:modId xmlns:p14="http://schemas.microsoft.com/office/powerpoint/2010/main" val="3104142826"/>
                </p:ext>
              </p:extLst>
            </p:nvPr>
          </p:nvGraphicFramePr>
          <p:xfrm>
            <a:off x="2531061" y="3470400"/>
            <a:ext cx="1115765" cy="999765"/>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32112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1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Building Web Sites</a:t>
            </a:r>
            <a:br>
              <a:rPr lang="en-US" dirty="0" smtClean="0"/>
            </a:br>
            <a:r>
              <a:rPr lang="en-US" dirty="0" smtClean="0"/>
              <a:t>Using ASP.NET 4.5</a:t>
            </a:r>
            <a:endParaRPr lang="en-US" dirty="0"/>
          </a:p>
        </p:txBody>
      </p:sp>
      <p:sp>
        <p:nvSpPr>
          <p:cNvPr id="7" name="Text Placeholder 6"/>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1470" y="1418094"/>
            <a:ext cx="8125884" cy="548640"/>
            <a:chOff x="2031470" y="1418094"/>
            <a:chExt cx="8125884" cy="548640"/>
          </a:xfrm>
        </p:grpSpPr>
        <p:sp>
          <p:nvSpPr>
            <p:cNvPr id="6" name="Rectangle 5"/>
            <p:cNvSpPr/>
            <p:nvPr/>
          </p:nvSpPr>
          <p:spPr>
            <a:xfrm>
              <a:off x="4956787" y="141809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registering &amp; injecting controller factories</a:t>
              </a:r>
            </a:p>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injecting controllers</a:t>
              </a:r>
            </a:p>
          </p:txBody>
        </p:sp>
        <p:sp>
          <p:nvSpPr>
            <p:cNvPr id="7" name="Rectangle 6"/>
            <p:cNvSpPr/>
            <p:nvPr/>
          </p:nvSpPr>
          <p:spPr>
            <a:xfrm>
              <a:off x="2031470" y="141809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Controllers</a:t>
              </a:r>
            </a:p>
          </p:txBody>
        </p:sp>
      </p:grpSp>
      <p:grpSp>
        <p:nvGrpSpPr>
          <p:cNvPr id="5" name="Group 4"/>
          <p:cNvGrpSpPr/>
          <p:nvPr/>
        </p:nvGrpSpPr>
        <p:grpSpPr>
          <a:xfrm>
            <a:off x="2031470" y="2130390"/>
            <a:ext cx="8125884" cy="548640"/>
            <a:chOff x="2031470" y="2130390"/>
            <a:chExt cx="8125884" cy="548640"/>
          </a:xfrm>
        </p:grpSpPr>
        <p:sp>
          <p:nvSpPr>
            <p:cNvPr id="8" name="Rectangle 7"/>
            <p:cNvSpPr/>
            <p:nvPr/>
          </p:nvSpPr>
          <p:spPr>
            <a:xfrm>
              <a:off x="4956787" y="213039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 view engines</a:t>
              </a:r>
            </a:p>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injecting dependencies into view pages</a:t>
              </a:r>
            </a:p>
          </p:txBody>
        </p:sp>
        <p:sp>
          <p:nvSpPr>
            <p:cNvPr id="9" name="Rectangle 8"/>
            <p:cNvSpPr/>
            <p:nvPr/>
          </p:nvSpPr>
          <p:spPr>
            <a:xfrm>
              <a:off x="2031470" y="213039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Views</a:t>
              </a:r>
            </a:p>
          </p:txBody>
        </p:sp>
      </p:grpSp>
      <p:grpSp>
        <p:nvGrpSpPr>
          <p:cNvPr id="20" name="Group 19"/>
          <p:cNvGrpSpPr/>
          <p:nvPr/>
        </p:nvGrpSpPr>
        <p:grpSpPr>
          <a:xfrm>
            <a:off x="2031470" y="2842686"/>
            <a:ext cx="8125884" cy="548640"/>
            <a:chOff x="2031470" y="2842686"/>
            <a:chExt cx="8125884" cy="548640"/>
          </a:xfrm>
        </p:grpSpPr>
        <p:sp>
          <p:nvSpPr>
            <p:cNvPr id="10" name="Rectangle 9"/>
            <p:cNvSpPr/>
            <p:nvPr/>
          </p:nvSpPr>
          <p:spPr>
            <a:xfrm>
              <a:off x="4956787" y="2842686"/>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locating &amp; injecting filters</a:t>
              </a:r>
            </a:p>
          </p:txBody>
        </p:sp>
        <p:sp>
          <p:nvSpPr>
            <p:cNvPr id="11" name="Rectangle 10"/>
            <p:cNvSpPr/>
            <p:nvPr/>
          </p:nvSpPr>
          <p:spPr>
            <a:xfrm>
              <a:off x="2031470" y="2842686"/>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Action Filters</a:t>
              </a:r>
            </a:p>
          </p:txBody>
        </p:sp>
      </p:grpSp>
      <p:grpSp>
        <p:nvGrpSpPr>
          <p:cNvPr id="21" name="Group 20"/>
          <p:cNvGrpSpPr/>
          <p:nvPr/>
        </p:nvGrpSpPr>
        <p:grpSpPr>
          <a:xfrm>
            <a:off x="2031470" y="3554982"/>
            <a:ext cx="8125884" cy="548640"/>
            <a:chOff x="2031470" y="3554982"/>
            <a:chExt cx="8125884" cy="548640"/>
          </a:xfrm>
        </p:grpSpPr>
        <p:sp>
          <p:nvSpPr>
            <p:cNvPr id="12" name="Rectangle 11"/>
            <p:cNvSpPr/>
            <p:nvPr/>
          </p:nvSpPr>
          <p:spPr>
            <a:xfrm>
              <a:off x="4956787" y="3554982"/>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3" name="Rectangle 12"/>
            <p:cNvSpPr/>
            <p:nvPr/>
          </p:nvSpPr>
          <p:spPr>
            <a:xfrm>
              <a:off x="2031470" y="3554982"/>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Binders</a:t>
              </a:r>
            </a:p>
          </p:txBody>
        </p:sp>
      </p:grpSp>
      <p:grpSp>
        <p:nvGrpSpPr>
          <p:cNvPr id="22" name="Group 21"/>
          <p:cNvGrpSpPr/>
          <p:nvPr/>
        </p:nvGrpSpPr>
        <p:grpSpPr>
          <a:xfrm>
            <a:off x="2031470" y="4267278"/>
            <a:ext cx="8125884" cy="548640"/>
            <a:chOff x="2031470" y="4267278"/>
            <a:chExt cx="8125884" cy="548640"/>
          </a:xfrm>
        </p:grpSpPr>
        <p:sp>
          <p:nvSpPr>
            <p:cNvPr id="14" name="Rectangle 13"/>
            <p:cNvSpPr/>
            <p:nvPr/>
          </p:nvSpPr>
          <p:spPr>
            <a:xfrm>
              <a:off x="4956787" y="4267278"/>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5" name="Rectangle 14"/>
            <p:cNvSpPr/>
            <p:nvPr/>
          </p:nvSpPr>
          <p:spPr>
            <a:xfrm>
              <a:off x="2031470" y="4267278"/>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Value Providers</a:t>
              </a:r>
            </a:p>
          </p:txBody>
        </p:sp>
      </p:grpSp>
      <p:grpSp>
        <p:nvGrpSpPr>
          <p:cNvPr id="23" name="Group 22"/>
          <p:cNvGrpSpPr/>
          <p:nvPr/>
        </p:nvGrpSpPr>
        <p:grpSpPr>
          <a:xfrm>
            <a:off x="2031470" y="4979574"/>
            <a:ext cx="8125884" cy="548640"/>
            <a:chOff x="2031470" y="4979574"/>
            <a:chExt cx="8125884" cy="548640"/>
          </a:xfrm>
        </p:grpSpPr>
        <p:sp>
          <p:nvSpPr>
            <p:cNvPr id="16" name="Rectangle 15"/>
            <p:cNvSpPr/>
            <p:nvPr/>
          </p:nvSpPr>
          <p:spPr>
            <a:xfrm>
              <a:off x="4956787" y="497957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7" name="Rectangle 16"/>
            <p:cNvSpPr/>
            <p:nvPr/>
          </p:nvSpPr>
          <p:spPr>
            <a:xfrm>
              <a:off x="2031470" y="497957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dirty="0">
                  <a:latin typeface="Consolas" pitchFamily="49" charset="0"/>
                  <a:cs typeface="Consolas" pitchFamily="49" charset="0"/>
                </a:rPr>
                <a:t>Validation Providers</a:t>
              </a:r>
            </a:p>
          </p:txBody>
        </p:sp>
      </p:grpSp>
      <p:grpSp>
        <p:nvGrpSpPr>
          <p:cNvPr id="24" name="Group 23"/>
          <p:cNvGrpSpPr/>
          <p:nvPr/>
        </p:nvGrpSpPr>
        <p:grpSpPr>
          <a:xfrm>
            <a:off x="2031470" y="5691870"/>
            <a:ext cx="8125884" cy="548640"/>
            <a:chOff x="2031470" y="5691870"/>
            <a:chExt cx="8125884" cy="548640"/>
          </a:xfrm>
        </p:grpSpPr>
        <p:sp>
          <p:nvSpPr>
            <p:cNvPr id="18" name="Rectangle 17"/>
            <p:cNvSpPr/>
            <p:nvPr/>
          </p:nvSpPr>
          <p:spPr>
            <a:xfrm>
              <a:off x="4956787" y="569187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9" name="Rectangle 18"/>
            <p:cNvSpPr/>
            <p:nvPr/>
          </p:nvSpPr>
          <p:spPr>
            <a:xfrm>
              <a:off x="2031470" y="569187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metadata Providers</a:t>
              </a:r>
            </a:p>
          </p:txBody>
        </p:sp>
      </p:grpSp>
      <p:sp>
        <p:nvSpPr>
          <p:cNvPr id="3" name="Title 2"/>
          <p:cNvSpPr>
            <a:spLocks noGrp="1"/>
          </p:cNvSpPr>
          <p:nvPr>
            <p:ph type="title"/>
          </p:nvPr>
        </p:nvSpPr>
        <p:spPr/>
        <p:txBody>
          <a:bodyPr/>
          <a:lstStyle/>
          <a:p>
            <a:r>
              <a:rPr lang="en-US" dirty="0" smtClean="0"/>
              <a:t>Supported </a:t>
            </a:r>
            <a:r>
              <a:rPr lang="en-US" dirty="0" smtClean="0"/>
              <a:t>Dependency Injection </a:t>
            </a:r>
            <a:r>
              <a:rPr lang="en-US" dirty="0" smtClean="0"/>
              <a:t>Points</a:t>
            </a:r>
            <a:endParaRPr lang="en-US" dirty="0"/>
          </a:p>
        </p:txBody>
      </p:sp>
    </p:spTree>
    <p:extLst>
      <p:ext uri="{BB962C8B-B14F-4D97-AF65-F5344CB8AC3E}">
        <p14:creationId xmlns:p14="http://schemas.microsoft.com/office/powerpoint/2010/main" val="2078232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ASP.NET MVC Fundamentals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494194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5123761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68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API</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76910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API – Once </a:t>
            </a:r>
            <a:r>
              <a:rPr lang="en-US" dirty="0" smtClean="0"/>
              <a:t>Missing in ASP.NET</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grpSp>
        <p:nvGrpSpPr>
          <p:cNvPr id="10" name="Group 9"/>
          <p:cNvGrpSpPr/>
          <p:nvPr/>
        </p:nvGrpSpPr>
        <p:grpSpPr>
          <a:xfrm>
            <a:off x="879902" y="1703024"/>
            <a:ext cx="10442222" cy="4829903"/>
            <a:chOff x="879902" y="1703024"/>
            <a:chExt cx="10442222" cy="4829903"/>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63561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a:t>
            </a:r>
            <a:endParaRPr lang="en-US" dirty="0"/>
          </a:p>
        </p:txBody>
      </p:sp>
      <p:sp>
        <p:nvSpPr>
          <p:cNvPr id="2" name="Content Placeholder 1"/>
          <p:cNvSpPr>
            <a:spLocks noGrp="1"/>
          </p:cNvSpPr>
          <p:nvPr>
            <p:ph idx="4294967295"/>
          </p:nvPr>
        </p:nvSpPr>
        <p:spPr>
          <a:xfrm>
            <a:off x="519112" y="1447800"/>
            <a:ext cx="10629901" cy="1969770"/>
          </a:xfrm>
        </p:spPr>
        <p:txBody>
          <a:bodyPr vert="horz" wrap="square" lIns="0" tIns="0" rIns="0" bIns="0" rtlCol="0">
            <a:spAutoFit/>
          </a:bodyPr>
          <a:lstStyle/>
          <a:p>
            <a:pPr marL="0" indent="0">
              <a:spcBef>
                <a:spcPts val="2400"/>
              </a:spcBef>
              <a:buNone/>
            </a:pPr>
            <a:r>
              <a:rPr lang="en-US" sz="4000" dirty="0">
                <a:solidFill>
                  <a:schemeClr val="accent2">
                    <a:alpha val="99000"/>
                  </a:schemeClr>
                </a:solidFill>
                <a:latin typeface="Segoe UI Light" pitchFamily="34" charset="0"/>
              </a:rPr>
              <a:t>MVC is a very extensible framework</a:t>
            </a:r>
          </a:p>
          <a:p>
            <a:pPr marL="0" indent="0">
              <a:spcBef>
                <a:spcPts val="2400"/>
              </a:spcBef>
              <a:buNone/>
            </a:pPr>
            <a:r>
              <a:rPr lang="en-US" sz="4000" dirty="0">
                <a:latin typeface="Segoe UI Light" pitchFamily="34" charset="0"/>
              </a:rPr>
              <a:t>Advanced features are available when you need them, but don’t get in the way until then</a:t>
            </a:r>
          </a:p>
        </p:txBody>
      </p:sp>
    </p:spTree>
    <p:extLst>
      <p:ext uri="{BB962C8B-B14F-4D97-AF65-F5344CB8AC3E}">
        <p14:creationId xmlns:p14="http://schemas.microsoft.com/office/powerpoint/2010/main" val="282571987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688643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8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What’s new in ASP.NET Web Forms 4.5</a:t>
            </a:r>
            <a:endParaRPr lang="en-US" dirty="0">
              <a:gradFill>
                <a:gsLst>
                  <a:gs pos="0">
                    <a:schemeClr val="bg1"/>
                  </a:gs>
                  <a:gs pos="100000">
                    <a:schemeClr val="bg1"/>
                  </a:gs>
                </a:gsLst>
                <a:lin ang="5400000" scaled="0"/>
              </a:gradFill>
            </a:endParaRPr>
          </a:p>
        </p:txBody>
      </p:sp>
      <p:sp>
        <p:nvSpPr>
          <p:cNvPr id="8" name="Rectangle 7"/>
          <p:cNvSpPr/>
          <p:nvPr/>
        </p:nvSpPr>
        <p:spPr bwMode="auto">
          <a:xfrm>
            <a:off x="4763" y="2362894"/>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Pages and Razor</a:t>
            </a:r>
            <a:endParaRPr lang="en-US" dirty="0">
              <a:gradFill>
                <a:gsLst>
                  <a:gs pos="0">
                    <a:schemeClr val="bg1"/>
                  </a:gs>
                  <a:gs pos="100000">
                    <a:schemeClr val="bg1"/>
                  </a:gs>
                </a:gsLst>
                <a:lin ang="5400000" scaled="0"/>
              </a:gradFill>
            </a:endParaRPr>
          </a:p>
        </p:txBody>
      </p:sp>
      <p:sp>
        <p:nvSpPr>
          <p:cNvPr id="9" name="Rectangle 8"/>
          <p:cNvSpPr/>
          <p:nvPr/>
        </p:nvSpPr>
        <p:spPr bwMode="auto">
          <a:xfrm>
            <a:off x="4763" y="303033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What’s new in MVC 4</a:t>
            </a:r>
            <a:endParaRPr lang="en-US" dirty="0">
              <a:gradFill>
                <a:gsLst>
                  <a:gs pos="0">
                    <a:schemeClr val="bg1"/>
                  </a:gs>
                  <a:gs pos="100000">
                    <a:schemeClr val="bg1"/>
                  </a:gs>
                </a:gsLst>
                <a:lin ang="5400000" scaled="0"/>
              </a:gradFill>
            </a:endParaRPr>
          </a:p>
        </p:txBody>
      </p:sp>
      <p:sp>
        <p:nvSpPr>
          <p:cNvPr id="10" name="Rectangle 9"/>
          <p:cNvSpPr/>
          <p:nvPr/>
        </p:nvSpPr>
        <p:spPr bwMode="auto">
          <a:xfrm>
            <a:off x="-3175" y="3691892"/>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smtClean="0">
                <a:gradFill>
                  <a:gsLst>
                    <a:gs pos="0">
                      <a:schemeClr val="bg1"/>
                    </a:gs>
                    <a:gs pos="100000">
                      <a:schemeClr val="bg1"/>
                    </a:gs>
                  </a:gsLst>
                  <a:lin ang="5400000" scaled="0"/>
                </a:gradFill>
              </a:rPr>
              <a:t>Web API</a:t>
            </a:r>
            <a:endParaRPr lang="en-US"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26460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305979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509"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23662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28986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53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2920496"/>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870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0175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ASP.NET: A </a:t>
            </a:r>
            <a:r>
              <a:rPr lang="en-US" dirty="0"/>
              <a:t>F</a:t>
            </a:r>
            <a:r>
              <a:rPr lang="en-US" dirty="0" smtClean="0"/>
              <a:t>ramework </a:t>
            </a:r>
            <a:r>
              <a:rPr lang="en-US" dirty="0"/>
              <a:t>F</a:t>
            </a:r>
            <a:r>
              <a:rPr lang="en-US" dirty="0" smtClean="0"/>
              <a:t>or </a:t>
            </a:r>
            <a:r>
              <a:rPr lang="en-US" dirty="0"/>
              <a:t>A</a:t>
            </a:r>
            <a:r>
              <a:rPr lang="en-US" dirty="0" smtClean="0"/>
              <a:t>ll</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5875890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0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The ASP.NET Core</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Start with the core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grpSp>
        <p:nvGrpSpPr>
          <p:cNvPr id="10" name="Group 9"/>
          <p:cNvGrpSpPr/>
          <p:nvPr/>
        </p:nvGrpSpPr>
        <p:grpSpPr>
          <a:xfrm>
            <a:off x="879902" y="1703024"/>
            <a:ext cx="10442222" cy="4829903"/>
            <a:chOff x="879902" y="1703024"/>
            <a:chExt cx="10442222" cy="4829903"/>
          </a:xfrm>
        </p:grpSpPr>
        <p:sp>
          <p:nvSpPr>
            <p:cNvPr id="23" name="Rectangle 22"/>
            <p:cNvSpPr/>
            <p:nvPr/>
          </p:nvSpPr>
          <p:spPr>
            <a:xfrm>
              <a:off x="8263156" y="3456263"/>
              <a:ext cx="3058968" cy="97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MVC</a:t>
              </a:r>
              <a:endParaRPr lang="en-US" dirty="0">
                <a:gradFill>
                  <a:gsLst>
                    <a:gs pos="0">
                      <a:srgbClr val="FFFFFF"/>
                    </a:gs>
                    <a:gs pos="100000">
                      <a:srgbClr val="FFFFFF"/>
                    </a:gs>
                  </a:gsLst>
                  <a:lin ang="5400000" scaled="0"/>
                </a:gradFill>
              </a:endParaRPr>
            </a:p>
          </p:txBody>
        </p:sp>
        <p:sp>
          <p:nvSpPr>
            <p:cNvPr id="24" name="Rectangle 23"/>
            <p:cNvSpPr/>
            <p:nvPr/>
          </p:nvSpPr>
          <p:spPr>
            <a:xfrm>
              <a:off x="5075339" y="3449433"/>
              <a:ext cx="3114838" cy="9858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Pages</a:t>
              </a:r>
              <a:endParaRPr lang="en-US" dirty="0">
                <a:gradFill>
                  <a:gsLst>
                    <a:gs pos="0">
                      <a:srgbClr val="FFFFFF"/>
                    </a:gs>
                    <a:gs pos="100000">
                      <a:srgbClr val="FFFFFF"/>
                    </a:gs>
                  </a:gsLst>
                  <a:lin ang="5400000" scaled="0"/>
                </a:gra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9" name="Rectangle 28"/>
            <p:cNvSpPr/>
            <p:nvPr/>
          </p:nvSpPr>
          <p:spPr>
            <a:xfrm>
              <a:off x="5075339" y="2659310"/>
              <a:ext cx="4740311" cy="7096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35" name="Rectangle 34"/>
            <p:cNvSpPr/>
            <p:nvPr/>
          </p:nvSpPr>
          <p:spPr>
            <a:xfrm>
              <a:off x="9899010" y="4536821"/>
              <a:ext cx="1423114" cy="19961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Self Host</a:t>
              </a:r>
              <a:endParaRPr lang="en-US" dirty="0">
                <a:gradFill>
                  <a:gsLst>
                    <a:gs pos="0">
                      <a:srgbClr val="FFFFFF"/>
                    </a:gs>
                    <a:gs pos="100000">
                      <a:srgbClr val="FFFFFF"/>
                    </a:gs>
                  </a:gsLst>
                  <a:lin ang="5400000" scaled="0"/>
                </a:gradFill>
              </a:endParaRPr>
            </a:p>
          </p:txBody>
        </p:sp>
        <p:sp>
          <p:nvSpPr>
            <p:cNvPr id="37" name="Rectangle 36"/>
            <p:cNvSpPr/>
            <p:nvPr/>
          </p:nvSpPr>
          <p:spPr bwMode="auto">
            <a:xfrm>
              <a:off x="9899010" y="3881611"/>
              <a:ext cx="1357301"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8414918" y="3881611"/>
              <a:ext cx="1400732" cy="4554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rPr>
                <a:t>MVC 4</a:t>
              </a:r>
              <a:endParaRPr lang="en-US" sz="2000" dirty="0">
                <a:gradFill>
                  <a:gsLst>
                    <a:gs pos="0">
                      <a:srgbClr val="FFFFFF"/>
                    </a:gs>
                    <a:gs pos="100000">
                      <a:srgbClr val="FFFFFF"/>
                    </a:gs>
                  </a:gsLst>
                  <a:lin ang="5400000" scaled="0"/>
                </a:gradFill>
              </a:endParaRPr>
            </a:p>
          </p:txBody>
        </p:sp>
        <p:sp>
          <p:nvSpPr>
            <p:cNvPr id="40" name="Rectangle 39"/>
            <p:cNvSpPr/>
            <p:nvPr/>
          </p:nvSpPr>
          <p:spPr>
            <a:xfrm>
              <a:off x="879902" y="1703024"/>
              <a:ext cx="8912738" cy="8794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HTML</a:t>
              </a:r>
              <a:endParaRPr lang="en-US" dirty="0">
                <a:gradFill>
                  <a:gsLst>
                    <a:gs pos="0">
                      <a:srgbClr val="FFFFFF"/>
                    </a:gs>
                    <a:gs pos="100000">
                      <a:srgbClr val="FFFFFF"/>
                    </a:gs>
                  </a:gsLst>
                  <a:lin ang="5400000" scaled="0"/>
                </a:gradFill>
              </a:endParaRPr>
            </a:p>
          </p:txBody>
        </p:sp>
        <p:sp>
          <p:nvSpPr>
            <p:cNvPr id="41" name="Rectangle 40"/>
            <p:cNvSpPr/>
            <p:nvPr/>
          </p:nvSpPr>
          <p:spPr>
            <a:xfrm>
              <a:off x="9899009" y="2659310"/>
              <a:ext cx="1423115" cy="721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Code</a:t>
              </a:r>
              <a:endParaRPr lang="en-US" dirty="0">
                <a:gradFill>
                  <a:gsLst>
                    <a:gs pos="0">
                      <a:srgbClr val="FFFFFF"/>
                    </a:gs>
                    <a:gs pos="100000">
                      <a:srgbClr val="FFFFFF"/>
                    </a:gs>
                  </a:gsLst>
                  <a:lin ang="5400000" scaled="0"/>
                </a:gradFill>
              </a:endParaRPr>
            </a:p>
          </p:txBody>
        </p:sp>
        <p:sp>
          <p:nvSpPr>
            <p:cNvPr id="42" name="Rectangle 41"/>
            <p:cNvSpPr/>
            <p:nvPr/>
          </p:nvSpPr>
          <p:spPr>
            <a:xfrm>
              <a:off x="9889114" y="2170626"/>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JSON</a:t>
              </a:r>
              <a:endParaRPr lang="en-US" dirty="0">
                <a:gradFill>
                  <a:gsLst>
                    <a:gs pos="0">
                      <a:srgbClr val="FFFFFF"/>
                    </a:gs>
                    <a:gs pos="100000">
                      <a:srgbClr val="FFFFFF"/>
                    </a:gs>
                  </a:gsLst>
                  <a:lin ang="5400000" scaled="0"/>
                </a:gradFill>
              </a:endParaRPr>
            </a:p>
          </p:txBody>
        </p:sp>
        <p:sp>
          <p:nvSpPr>
            <p:cNvPr id="44" name="Rectangle 43"/>
            <p:cNvSpPr/>
            <p:nvPr/>
          </p:nvSpPr>
          <p:spPr>
            <a:xfrm>
              <a:off x="9899008" y="1703024"/>
              <a:ext cx="1423115" cy="4087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XML</a:t>
              </a: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36611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Core to all</a:t>
            </a:r>
            <a:endParaRPr lang="en-US" dirty="0"/>
          </a:p>
        </p:txBody>
      </p:sp>
      <p:sp>
        <p:nvSpPr>
          <p:cNvPr id="4" name="Subtitle 3"/>
          <p:cNvSpPr>
            <a:spLocks noGrp="1"/>
          </p:cNvSpPr>
          <p:nvPr>
            <p:ph type="subTitle" idx="1"/>
          </p:nvPr>
        </p:nvSpPr>
        <p:spPr>
          <a:xfrm>
            <a:off x="1889124" y="5630472"/>
            <a:ext cx="6877371" cy="461665"/>
          </a:xfrm>
        </p:spPr>
        <p:txBody>
          <a:bodyPr/>
          <a:lstStyle/>
          <a:p>
            <a:r>
              <a:rPr lang="en-US" dirty="0" smtClean="0"/>
              <a:t>Handlers, Modules, Request, Response, and so on</a:t>
            </a:r>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1652995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1863624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5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Web Forms 4.5</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17929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noAutofit/>
          </a:bodyPr>
          <a:lstStyle/>
          <a:p>
            <a:r>
              <a:rPr lang="en-US" dirty="0" smtClean="0"/>
              <a:t>Web Forms is Continuing to Evolve</a:t>
            </a:r>
            <a:endParaRPr lang="en-US" dirty="0"/>
          </a:p>
        </p:txBody>
      </p:sp>
      <p:sp>
        <p:nvSpPr>
          <p:cNvPr id="4" name="Rectangle 3"/>
          <p:cNvSpPr/>
          <p:nvPr/>
        </p:nvSpPr>
        <p:spPr bwMode="auto">
          <a:xfrm>
            <a:off x="879902" y="4527299"/>
            <a:ext cx="8935748" cy="20040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3898929"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948136"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911208" y="523207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948136" y="5780715"/>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14" name="Rectangle 13"/>
          <p:cNvSpPr/>
          <p:nvPr/>
        </p:nvSpPr>
        <p:spPr bwMode="auto">
          <a:xfrm>
            <a:off x="6838093" y="521466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6" name="Rectangle 15"/>
          <p:cNvSpPr/>
          <p:nvPr/>
        </p:nvSpPr>
        <p:spPr bwMode="auto">
          <a:xfrm>
            <a:off x="6838093" y="5763308"/>
            <a:ext cx="2850125"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574570" y="4528923"/>
            <a:ext cx="8130153"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sp>
        <p:nvSpPr>
          <p:cNvPr id="28" name="Rectangle 27"/>
          <p:cNvSpPr/>
          <p:nvPr/>
        </p:nvSpPr>
        <p:spPr>
          <a:xfrm>
            <a:off x="879902" y="2659310"/>
            <a:ext cx="4124455" cy="17684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Web Forms</a:t>
            </a:r>
            <a:endParaRPr lang="en-US" dirty="0">
              <a:gradFill>
                <a:gsLst>
                  <a:gs pos="0">
                    <a:srgbClr val="FFFFFF"/>
                  </a:gs>
                  <a:gs pos="100000">
                    <a:srgbClr val="FFFFFF"/>
                  </a:gs>
                </a:gsLst>
                <a:lin ang="5400000" scaled="0"/>
              </a:gradFill>
            </a:endParaRPr>
          </a:p>
        </p:txBody>
      </p:sp>
      <p:sp>
        <p:nvSpPr>
          <p:cNvPr id="25" name="Rectangle 24"/>
          <p:cNvSpPr/>
          <p:nvPr/>
        </p:nvSpPr>
        <p:spPr bwMode="auto">
          <a:xfrm>
            <a:off x="1048804" y="3073564"/>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Model Binding</a:t>
            </a:r>
            <a:endParaRPr lang="en-US" sz="1800" dirty="0">
              <a:gradFill>
                <a:gsLst>
                  <a:gs pos="0">
                    <a:srgbClr val="FFFFFF"/>
                  </a:gs>
                  <a:gs pos="100000">
                    <a:srgbClr val="FFFFFF"/>
                  </a:gs>
                </a:gsLst>
                <a:lin ang="5400000" scaled="0"/>
              </a:gradFill>
            </a:endParaRPr>
          </a:p>
        </p:txBody>
      </p:sp>
      <p:sp>
        <p:nvSpPr>
          <p:cNvPr id="26" name="Rectangle 25"/>
          <p:cNvSpPr/>
          <p:nvPr/>
        </p:nvSpPr>
        <p:spPr bwMode="auto">
          <a:xfrm>
            <a:off x="1048804" y="3519357"/>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Unobtrusive Validation</a:t>
            </a:r>
            <a:endParaRPr lang="en-US" sz="1800" dirty="0">
              <a:gradFill>
                <a:gsLst>
                  <a:gs pos="0">
                    <a:srgbClr val="FFFFFF"/>
                  </a:gs>
                  <a:gs pos="100000">
                    <a:srgbClr val="FFFFFF"/>
                  </a:gs>
                </a:gsLst>
                <a:lin ang="5400000" scaled="0"/>
              </a:gradFill>
            </a:endParaRPr>
          </a:p>
        </p:txBody>
      </p:sp>
      <p:sp>
        <p:nvSpPr>
          <p:cNvPr id="27" name="Rectangle 26"/>
          <p:cNvSpPr/>
          <p:nvPr/>
        </p:nvSpPr>
        <p:spPr bwMode="auto">
          <a:xfrm>
            <a:off x="1048804" y="3966653"/>
            <a:ext cx="3808422" cy="38857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Asynchronous Processing</a:t>
            </a:r>
            <a:endParaRPr lang="en-US" sz="1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7695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698670"/>
            <a:ext cx="12188825"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a:xfrm>
            <a:off x="519112" y="228600"/>
            <a:ext cx="11149013" cy="664797"/>
          </a:xfrm>
        </p:spPr>
        <p:txBody>
          <a:bodyPr/>
          <a:lstStyle/>
          <a:p>
            <a:r>
              <a:rPr lang="en-US" sz="4800" dirty="0" smtClean="0"/>
              <a:t>Model Binding with ASP.NET Web Forms</a:t>
            </a:r>
            <a:endParaRPr lang="en-US" sz="4800" dirty="0"/>
          </a:p>
        </p:txBody>
      </p:sp>
      <p:sp>
        <p:nvSpPr>
          <p:cNvPr id="5" name="TextBox 4"/>
          <p:cNvSpPr txBox="1"/>
          <p:nvPr/>
        </p:nvSpPr>
        <p:spPr>
          <a:xfrm>
            <a:off x="2948996" y="1698670"/>
            <a:ext cx="8599876"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="server"</a:t>
            </a:r>
            <a:endParaRPr lang="en-US" sz="1400" dirty="0" smtClean="0">
              <a:solidFill>
                <a:schemeClr val="lt1">
                  <a:alpha val="99000"/>
                </a:schemeClr>
              </a:solidFill>
              <a:latin typeface="Consolas" pitchFamily="49" charset="0"/>
              <a:cs typeface="Consolas" pitchFamily="49" charset="0"/>
            </a:endParaRPr>
          </a:p>
          <a:p>
            <a:r>
              <a:rPr lang="en-US" sz="1400" b="1" dirty="0">
                <a:solidFill>
                  <a:schemeClr val="lt1">
                    <a:alpha val="99000"/>
                  </a:schemeClr>
                </a:solidFill>
                <a:latin typeface="Consolas" pitchFamily="49" charset="0"/>
                <a:cs typeface="Consolas" pitchFamily="49" charset="0"/>
              </a:rPr>
              <a:t> </a:t>
            </a:r>
            <a:r>
              <a:rPr lang="en-US" sz="1400" b="1" dirty="0" smtClean="0">
                <a:solidFill>
                  <a:schemeClr val="lt1">
                    <a:alpha val="99000"/>
                  </a:schemeClr>
                </a:solidFill>
                <a:latin typeface="Consolas" pitchFamily="49" charset="0"/>
                <a:cs typeface="Consolas" pitchFamily="49" charset="0"/>
              </a:rPr>
              <a:t>               </a:t>
            </a:r>
            <a:r>
              <a:rPr lang="en-US" sz="1400" b="1" dirty="0" err="1" smtClean="0">
                <a:solidFill>
                  <a:schemeClr val="accent4">
                    <a:lumMod val="20000"/>
                    <a:lumOff val="80000"/>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smtClean="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p:txBody>
      </p:sp>
      <p:sp>
        <p:nvSpPr>
          <p:cNvPr id="8" name="Rectangle 7"/>
          <p:cNvSpPr/>
          <p:nvPr/>
        </p:nvSpPr>
        <p:spPr>
          <a:xfrm>
            <a:off x="519112" y="1678268"/>
            <a:ext cx="2334101" cy="1077218"/>
          </a:xfrm>
          <a:prstGeom prst="rect">
            <a:avLst/>
          </a:prstGeom>
        </p:spPr>
        <p:txBody>
          <a:bodyPr wrap="none">
            <a:spAutoFit/>
          </a:bodyPr>
          <a:lstStyle/>
          <a:p>
            <a:r>
              <a:rPr lang="en-US" sz="4000" dirty="0" smtClean="0">
                <a:solidFill>
                  <a:schemeClr val="accent2">
                    <a:alpha val="99000"/>
                  </a:schemeClr>
                </a:solidFill>
                <a:latin typeface="Segoe UI Light" pitchFamily="34" charset="0"/>
              </a:rPr>
              <a:t>Step 1:</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Set the </a:t>
            </a:r>
            <a:r>
              <a:rPr lang="en-US" dirty="0" err="1" smtClean="0">
                <a:solidFill>
                  <a:schemeClr val="tx2">
                    <a:alpha val="99000"/>
                  </a:schemeClr>
                </a:solidFill>
                <a:latin typeface="Segoe UI Light" pitchFamily="34" charset="0"/>
              </a:rPr>
              <a:t>ItemType</a:t>
            </a:r>
            <a:endParaRPr lang="en-US" dirty="0">
              <a:solidFill>
                <a:schemeClr val="tx2">
                  <a:alpha val="99000"/>
                </a:schemeClr>
              </a:solidFill>
              <a:latin typeface="Segoe UI Light" pitchFamily="34" charset="0"/>
            </a:endParaRPr>
          </a:p>
        </p:txBody>
      </p:sp>
      <p:sp>
        <p:nvSpPr>
          <p:cNvPr id="12" name="Rectangle 11"/>
          <p:cNvSpPr/>
          <p:nvPr/>
        </p:nvSpPr>
        <p:spPr bwMode="auto">
          <a:xfrm>
            <a:off x="2473" y="3399952"/>
            <a:ext cx="12188825" cy="289310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TextBox 12"/>
          <p:cNvSpPr txBox="1"/>
          <p:nvPr/>
        </p:nvSpPr>
        <p:spPr>
          <a:xfrm>
            <a:off x="3044779" y="3399952"/>
            <a:ext cx="8599876" cy="2893100"/>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 ID="</a:t>
            </a:r>
            <a:r>
              <a:rPr lang="en-US" sz="1400" dirty="0" err="1">
                <a:solidFill>
                  <a:schemeClr val="lt1">
                    <a:alpha val="99000"/>
                  </a:schemeClr>
                </a:solidFill>
                <a:latin typeface="Consolas" pitchFamily="49" charset="0"/>
                <a:cs typeface="Consolas" pitchFamily="49" charset="0"/>
              </a:rPr>
              <a:t>customersRepeater</a:t>
            </a:r>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runat</a:t>
            </a:r>
            <a:r>
              <a:rPr lang="en-US" sz="1400" dirty="0">
                <a:solidFill>
                  <a:schemeClr val="lt1">
                    <a:alpha val="99000"/>
                  </a:schemeClr>
                </a:solidFill>
                <a:latin typeface="Consolas" pitchFamily="49" charset="0"/>
                <a:cs typeface="Consolas" pitchFamily="49" charset="0"/>
              </a:rPr>
              <a:t>="</a:t>
            </a:r>
            <a:r>
              <a:rPr lang="en-US" sz="1400" dirty="0" smtClean="0">
                <a:solidFill>
                  <a:schemeClr val="lt1">
                    <a:alpha val="99000"/>
                  </a:schemeClr>
                </a:solidFill>
                <a:latin typeface="Consolas" pitchFamily="49" charset="0"/>
                <a:cs typeface="Consolas" pitchFamily="49" charset="0"/>
              </a:rPr>
              <a:t>server“ </a:t>
            </a:r>
            <a:br>
              <a:rPr lang="en-US" sz="1400" dirty="0" smtClean="0">
                <a:solidFill>
                  <a:schemeClr val="lt1">
                    <a:alpha val="99000"/>
                  </a:schemeClr>
                </a:solidFill>
                <a:latin typeface="Consolas" pitchFamily="49" charset="0"/>
                <a:cs typeface="Consolas" pitchFamily="49" charset="0"/>
              </a:rPr>
            </a:br>
            <a:r>
              <a:rPr lang="en-US" sz="1400" dirty="0" smtClean="0">
                <a:solidFill>
                  <a:schemeClr val="lt1">
                    <a:alpha val="99000"/>
                  </a:schemeClr>
                </a:solidFill>
                <a:latin typeface="Consolas" pitchFamily="49" charset="0"/>
                <a:cs typeface="Consolas" pitchFamily="49" charset="0"/>
              </a:rPr>
              <a:t>                </a:t>
            </a:r>
            <a:r>
              <a:rPr lang="en-US" sz="1400" dirty="0" err="1" smtClean="0">
                <a:solidFill>
                  <a:schemeClr val="lt1">
                    <a:alpha val="99000"/>
                  </a:schemeClr>
                </a:solidFill>
                <a:latin typeface="Consolas" pitchFamily="49" charset="0"/>
                <a:cs typeface="Consolas" pitchFamily="49" charset="0"/>
              </a:rPr>
              <a:t>ItemType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WebFormsLab.Model.Customer</a:t>
            </a:r>
            <a:r>
              <a:rPr lang="en-US" sz="1400" dirty="0" smtClean="0">
                <a:solidFill>
                  <a:schemeClr val="lt1">
                    <a:alpha val="99000"/>
                  </a:schemeClr>
                </a:solidFill>
                <a:latin typeface="Consolas" pitchFamily="49" charset="0"/>
                <a:cs typeface="Consolas" pitchFamily="49" charset="0"/>
              </a:rPr>
              <a:t>"&gt;</a:t>
            </a:r>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 </a:t>
            </a:r>
            <a:r>
              <a:rPr lang="en-US" sz="1400" dirty="0" err="1">
                <a:solidFill>
                  <a:schemeClr val="lt1">
                    <a:alpha val="99000"/>
                  </a:schemeClr>
                </a:solidFill>
                <a:latin typeface="Consolas" pitchFamily="49" charset="0"/>
                <a:cs typeface="Consolas" pitchFamily="49" charset="0"/>
              </a:rPr>
              <a:t>href</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CustomerDetails.aspx?id</a:t>
            </a:r>
            <a:r>
              <a:rPr lang="en-US" sz="1400" dirty="0">
                <a:solidFill>
                  <a:schemeClr val="lt1">
                    <a:alpha val="99000"/>
                  </a:schemeClr>
                </a:solidFill>
                <a:latin typeface="Consolas" pitchFamily="49" charset="0"/>
                <a:cs typeface="Consolas" pitchFamily="49" charset="0"/>
              </a:rPr>
              <a:t>=&lt;%#: </a:t>
            </a:r>
            <a:r>
              <a:rPr lang="en-US" sz="1400" b="1" dirty="0" err="1">
                <a:solidFill>
                  <a:schemeClr val="accent4">
                    <a:lumMod val="20000"/>
                    <a:lumOff val="80000"/>
                    <a:alpha val="99000"/>
                  </a:schemeClr>
                </a:solidFill>
                <a:latin typeface="Consolas" pitchFamily="49" charset="0"/>
                <a:cs typeface="Consolas" pitchFamily="49" charset="0"/>
              </a:rPr>
              <a:t>Item.Id</a:t>
            </a:r>
            <a:r>
              <a:rPr lang="en-US" sz="1400" dirty="0">
                <a:solidFill>
                  <a:schemeClr val="lt1">
                    <a:alpha val="99000"/>
                  </a:schemeClr>
                </a:solidFill>
                <a:latin typeface="Consolas" pitchFamily="49" charset="0"/>
                <a:cs typeface="Consolas" pitchFamily="49" charset="0"/>
              </a:rPr>
              <a:t> %&gt;"&gt;</a:t>
            </a:r>
          </a:p>
          <a:p>
            <a:r>
              <a:rPr lang="en-US" sz="1400" dirty="0">
                <a:solidFill>
                  <a:schemeClr val="lt1">
                    <a:alpha val="99000"/>
                  </a:schemeClr>
                </a:solidFill>
                <a:latin typeface="Consolas" pitchFamily="49" charset="0"/>
                <a:cs typeface="Consolas" pitchFamily="49" charset="0"/>
              </a:rPr>
              <a:t>          &lt;%#: </a:t>
            </a:r>
            <a:r>
              <a:rPr lang="en-US" sz="1400" b="1" dirty="0" err="1">
                <a:solidFill>
                  <a:schemeClr val="accent4">
                    <a:lumMod val="20000"/>
                    <a:lumOff val="80000"/>
                    <a:alpha val="99000"/>
                  </a:schemeClr>
                </a:solidFill>
                <a:latin typeface="Consolas" pitchFamily="49" charset="0"/>
                <a:cs typeface="Consolas" pitchFamily="49" charset="0"/>
              </a:rPr>
              <a:t>Item.FirstName</a:t>
            </a:r>
            <a:r>
              <a:rPr lang="en-US" sz="1400" dirty="0">
                <a:solidFill>
                  <a:schemeClr val="lt1">
                    <a:alpha val="99000"/>
                  </a:schemeClr>
                </a:solidFill>
                <a:latin typeface="Consolas" pitchFamily="49" charset="0"/>
                <a:cs typeface="Consolas" pitchFamily="49" charset="0"/>
              </a:rPr>
              <a:t> %&gt; &lt;%#: </a:t>
            </a:r>
            <a:r>
              <a:rPr lang="en-US" sz="1400" b="1" dirty="0" err="1">
                <a:solidFill>
                  <a:schemeClr val="accent4">
                    <a:lumMod val="20000"/>
                    <a:lumOff val="80000"/>
                    <a:alpha val="99000"/>
                  </a:schemeClr>
                </a:solidFill>
                <a:latin typeface="Consolas" pitchFamily="49" charset="0"/>
                <a:cs typeface="Consolas" pitchFamily="49" charset="0"/>
              </a:rPr>
              <a:t>Item.LastName</a:t>
            </a:r>
            <a:r>
              <a:rPr lang="en-US" sz="1400" dirty="0">
                <a:solidFill>
                  <a:schemeClr val="lt1">
                    <a:alpha val="99000"/>
                  </a:schemeClr>
                </a:solidFill>
                <a:latin typeface="Consolas" pitchFamily="49" charset="0"/>
                <a:cs typeface="Consolas" pitchFamily="49" charset="0"/>
              </a:rPr>
              <a:t> %&gt;</a:t>
            </a:r>
          </a:p>
          <a:p>
            <a:r>
              <a:rPr lang="en-US" sz="1400" dirty="0">
                <a:solidFill>
                  <a:schemeClr val="lt1">
                    <a:alpha val="99000"/>
                  </a:schemeClr>
                </a:solidFill>
                <a:latin typeface="Consolas" pitchFamily="49" charset="0"/>
                <a:cs typeface="Consolas" pitchFamily="49" charset="0"/>
              </a:rPr>
              <a:t>        &lt;/a&gt;</a:t>
            </a:r>
          </a:p>
          <a:p>
            <a:r>
              <a:rPr lang="en-US" sz="1400" dirty="0">
                <a:solidFill>
                  <a:schemeClr val="lt1">
                    <a:alpha val="99000"/>
                  </a:schemeClr>
                </a:solidFill>
                <a:latin typeface="Consolas" pitchFamily="49" charset="0"/>
                <a:cs typeface="Consolas" pitchFamily="49" charset="0"/>
              </a:rPr>
              <a:t>      &lt;/li&gt;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ItemTemplate</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  &lt;/</a:t>
            </a:r>
            <a:r>
              <a:rPr lang="en-US" sz="1400" dirty="0" err="1">
                <a:solidFill>
                  <a:schemeClr val="lt1">
                    <a:alpha val="99000"/>
                  </a:schemeClr>
                </a:solidFill>
                <a:latin typeface="Consolas" pitchFamily="49" charset="0"/>
                <a:cs typeface="Consolas" pitchFamily="49" charset="0"/>
              </a:rPr>
              <a:t>asp:Repeater</a:t>
            </a:r>
            <a:r>
              <a:rPr lang="en-US" sz="1400" dirty="0">
                <a:solidFill>
                  <a:schemeClr val="lt1">
                    <a:alpha val="99000"/>
                  </a:schemeClr>
                </a:solidFill>
                <a:latin typeface="Consolas" pitchFamily="49" charset="0"/>
                <a:cs typeface="Consolas" pitchFamily="49" charset="0"/>
              </a:rPr>
              <a:t>&gt;</a:t>
            </a:r>
          </a:p>
          <a:p>
            <a:r>
              <a:rPr lang="en-US" sz="1400" dirty="0">
                <a:solidFill>
                  <a:schemeClr val="lt1">
                    <a:alpha val="99000"/>
                  </a:schemeClr>
                </a:solidFill>
                <a:latin typeface="Consolas" pitchFamily="49" charset="0"/>
                <a:cs typeface="Consolas" pitchFamily="49" charset="0"/>
              </a:rPr>
              <a:t>&lt;/</a:t>
            </a:r>
            <a:r>
              <a:rPr lang="en-US" sz="1400" dirty="0" err="1">
                <a:solidFill>
                  <a:schemeClr val="lt1">
                    <a:alpha val="99000"/>
                  </a:schemeClr>
                </a:solidFill>
                <a:latin typeface="Consolas" pitchFamily="49" charset="0"/>
                <a:cs typeface="Consolas" pitchFamily="49" charset="0"/>
              </a:rPr>
              <a:t>ul</a:t>
            </a:r>
            <a:r>
              <a:rPr lang="en-US" sz="1400" dirty="0">
                <a:solidFill>
                  <a:schemeClr val="lt1">
                    <a:alpha val="99000"/>
                  </a:schemeClr>
                </a:solidFill>
                <a:latin typeface="Consolas" pitchFamily="49" charset="0"/>
                <a:cs typeface="Consolas" pitchFamily="49" charset="0"/>
              </a:rPr>
              <a:t>&gt;</a:t>
            </a:r>
          </a:p>
          <a:p>
            <a:endParaRPr lang="en-US" sz="1400" dirty="0">
              <a:solidFill>
                <a:schemeClr val="lt1">
                  <a:alpha val="99000"/>
                </a:schemeClr>
              </a:solidFill>
              <a:latin typeface="Consolas" pitchFamily="49" charset="0"/>
              <a:cs typeface="Consolas" pitchFamily="49" charset="0"/>
            </a:endParaRPr>
          </a:p>
        </p:txBody>
      </p:sp>
      <p:sp>
        <p:nvSpPr>
          <p:cNvPr id="17" name="Rectangle 16"/>
          <p:cNvSpPr/>
          <p:nvPr/>
        </p:nvSpPr>
        <p:spPr>
          <a:xfrm>
            <a:off x="614894" y="3379549"/>
            <a:ext cx="2334101" cy="2554545"/>
          </a:xfrm>
          <a:prstGeom prst="rect">
            <a:avLst/>
          </a:prstGeom>
        </p:spPr>
        <p:txBody>
          <a:bodyPr wrap="square">
            <a:spAutoFit/>
          </a:bodyPr>
          <a:lstStyle/>
          <a:p>
            <a:r>
              <a:rPr lang="en-US" sz="4000" dirty="0" smtClean="0">
                <a:solidFill>
                  <a:schemeClr val="accent2">
                    <a:alpha val="99000"/>
                  </a:schemeClr>
                </a:solidFill>
                <a:latin typeface="Segoe UI Light" pitchFamily="34" charset="0"/>
              </a:rPr>
              <a:t>Step 2:</a:t>
            </a:r>
            <a:endParaRPr lang="en-US" sz="4000" dirty="0">
              <a:solidFill>
                <a:schemeClr val="accent2">
                  <a:alpha val="99000"/>
                </a:schemeClr>
              </a:solidFill>
              <a:latin typeface="Segoe UI Light" pitchFamily="34" charset="0"/>
            </a:endParaRPr>
          </a:p>
          <a:p>
            <a:r>
              <a:rPr lang="en-US" dirty="0" smtClean="0">
                <a:solidFill>
                  <a:schemeClr val="tx2">
                    <a:alpha val="99000"/>
                  </a:schemeClr>
                </a:solidFill>
                <a:latin typeface="Segoe UI Light" pitchFamily="34" charset="0"/>
              </a:rPr>
              <a:t>Reference the properties as needed using the Item keyword</a:t>
            </a:r>
            <a:endParaRPr lang="en-US" dirty="0">
              <a:solidFill>
                <a:schemeClr val="tx2">
                  <a:alpha val="99000"/>
                </a:schemeClr>
              </a:solidFill>
              <a:latin typeface="Segoe UI Light" pitchFamily="34" charset="0"/>
            </a:endParaRPr>
          </a:p>
        </p:txBody>
      </p:sp>
    </p:spTree>
    <p:extLst>
      <p:ext uri="{BB962C8B-B14F-4D97-AF65-F5344CB8AC3E}">
        <p14:creationId xmlns:p14="http://schemas.microsoft.com/office/powerpoint/2010/main" val="401429396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http://www.w3.org/XML/1998/namespace"/>
    <ds:schemaRef ds:uri="http://purl.org/dc/dcmitype/"/>
    <ds:schemaRef ds:uri="http://purl.org/dc/te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3486</TotalTime>
  <Words>4432</Words>
  <Application>Microsoft Office PowerPoint</Application>
  <PresentationFormat>Custom</PresentationFormat>
  <Paragraphs>435</Paragraphs>
  <Slides>28</Slides>
  <Notes>24</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37" baseType="lpstr">
      <vt:lpstr>Arial</vt:lpstr>
      <vt:lpstr>Segoe UI Light</vt:lpstr>
      <vt:lpstr>Segoe UI</vt:lpstr>
      <vt:lpstr>Consolas</vt:lpstr>
      <vt:lpstr>Segoe Light</vt:lpstr>
      <vt:lpstr>Calibri</vt:lpstr>
      <vt:lpstr>MS1444_Windows Azure Template 16x9_r08b</vt:lpstr>
      <vt:lpstr>White with Consolas font for code slides</vt:lpstr>
      <vt:lpstr>think-cell Slide</vt:lpstr>
      <vt:lpstr>WebCamps Online</vt:lpstr>
      <vt:lpstr>Building Web Sites Using ASP.NET 4.5</vt:lpstr>
      <vt:lpstr>ASP.NET: A Framework For All</vt:lpstr>
      <vt:lpstr>PowerPoint Presentation</vt:lpstr>
      <vt:lpstr>Start with the core</vt:lpstr>
      <vt:lpstr>Core to all</vt:lpstr>
      <vt:lpstr>PowerPoint Presentation</vt:lpstr>
      <vt:lpstr>Web Forms is Continuing to Evolve</vt:lpstr>
      <vt:lpstr>Model Binding with ASP.NET Web Forms</vt:lpstr>
      <vt:lpstr>Unobtrusive Validation</vt:lpstr>
      <vt:lpstr>New Web Forms Features</vt:lpstr>
      <vt:lpstr>PowerPoint Presentation</vt:lpstr>
      <vt:lpstr>Web Pages – HTML + Razor Syntax</vt:lpstr>
      <vt:lpstr>Razor Syntax</vt:lpstr>
      <vt:lpstr>Move From Code to Markup Easily with Razor</vt:lpstr>
      <vt:lpstr>PowerPoint Presentation</vt:lpstr>
      <vt:lpstr>MVC is Another Alternative in the Stack</vt:lpstr>
      <vt:lpstr>ASP.NET MVC 101</vt:lpstr>
      <vt:lpstr>How MVC Works</vt:lpstr>
      <vt:lpstr>Supported Dependency Injection Points</vt:lpstr>
      <vt:lpstr>ASP.NET MVC Fundamentals</vt:lpstr>
      <vt:lpstr>PowerPoint Presentation</vt:lpstr>
      <vt:lpstr>Web API – Once Missing in ASP.NET</vt:lpstr>
      <vt:lpstr>Summary </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Brady Gaster</cp:lastModifiedBy>
  <cp:revision>368</cp:revision>
  <cp:lastPrinted>2011-10-11T14:25:22Z</cp:lastPrinted>
  <dcterms:created xsi:type="dcterms:W3CDTF">2011-03-29T16:07:22Z</dcterms:created>
  <dcterms:modified xsi:type="dcterms:W3CDTF">2012-04-24T21:08:26Z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